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 id="2147483656" r:id="rId2"/>
  </p:sldMasterIdLst>
  <p:notesMasterIdLst>
    <p:notesMasterId r:id="rId53"/>
  </p:notesMasterIdLst>
  <p:handoutMasterIdLst>
    <p:handoutMasterId r:id="rId54"/>
  </p:handoutMasterIdLst>
  <p:sldIdLst>
    <p:sldId id="323" r:id="rId3"/>
    <p:sldId id="324" r:id="rId4"/>
    <p:sldId id="325" r:id="rId5"/>
    <p:sldId id="326" r:id="rId6"/>
    <p:sldId id="327" r:id="rId7"/>
    <p:sldId id="328" r:id="rId8"/>
    <p:sldId id="273" r:id="rId9"/>
    <p:sldId id="275" r:id="rId10"/>
    <p:sldId id="276" r:id="rId11"/>
    <p:sldId id="279" r:id="rId12"/>
    <p:sldId id="277"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9" r:id="rId32"/>
    <p:sldId id="298" r:id="rId33"/>
    <p:sldId id="300" r:id="rId34"/>
    <p:sldId id="302" r:id="rId35"/>
    <p:sldId id="303" r:id="rId36"/>
    <p:sldId id="304" r:id="rId37"/>
    <p:sldId id="314" r:id="rId38"/>
    <p:sldId id="315" r:id="rId39"/>
    <p:sldId id="316" r:id="rId40"/>
    <p:sldId id="317" r:id="rId41"/>
    <p:sldId id="318" r:id="rId42"/>
    <p:sldId id="319" r:id="rId43"/>
    <p:sldId id="320" r:id="rId44"/>
    <p:sldId id="321" r:id="rId45"/>
    <p:sldId id="322" r:id="rId46"/>
    <p:sldId id="305" r:id="rId47"/>
    <p:sldId id="274" r:id="rId48"/>
    <p:sldId id="313" r:id="rId49"/>
    <p:sldId id="307" r:id="rId50"/>
    <p:sldId id="308" r:id="rId51"/>
    <p:sldId id="309" r:id="rId5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9482CDB-C56B-4D12-B724-B914B38950C1}">
  <a:tblStyle styleId="{29482CDB-C56B-4D12-B724-B914B38950C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3F7EF"/>
          </a:solidFill>
        </a:fill>
      </a:tcStyle>
    </a:wholeTbl>
    <a:band1H>
      <a:tcStyle>
        <a:tcBdr/>
        <a:fill>
          <a:solidFill>
            <a:srgbClr val="E7EFDE"/>
          </a:solidFill>
        </a:fill>
      </a:tcStyle>
    </a:band1H>
    <a:band1V>
      <a:tcStyle>
        <a:tcBdr/>
        <a:fill>
          <a:solidFill>
            <a:srgbClr val="E7EFDE"/>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39" autoAdjust="0"/>
  </p:normalViewPr>
  <p:slideViewPr>
    <p:cSldViewPr>
      <p:cViewPr varScale="1">
        <p:scale>
          <a:sx n="82" d="100"/>
          <a:sy n="82" d="100"/>
        </p:scale>
        <p:origin x="-102" y="-192"/>
      </p:cViewPr>
      <p:guideLst>
        <p:guide orient="horz" pos="2160"/>
        <p:guide pos="3840"/>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02A0B0-81DF-4909-A3E4-F1AF1977C2EB}" type="datetimeFigureOut">
              <a:rPr lang="en-US" smtClean="0"/>
              <a:t>6/9/2016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2328A19-99A0-4F11-AEBB-9BDA11C1D536}" type="slidenum">
              <a:rPr lang="en-US" smtClean="0"/>
              <a:t>‹#›</a:t>
            </a:fld>
            <a:endParaRPr lang="en-US"/>
          </a:p>
        </p:txBody>
      </p:sp>
    </p:spTree>
    <p:extLst>
      <p:ext uri="{BB962C8B-B14F-4D97-AF65-F5344CB8AC3E}">
        <p14:creationId xmlns:p14="http://schemas.microsoft.com/office/powerpoint/2010/main" val="941110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03725875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8890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First 2 rules deal only </a:t>
            </a:r>
            <a:r>
              <a:rPr lang="en-US" smtClean="0"/>
              <a:t>with joins</a:t>
            </a:r>
            <a:endParaRPr lang="en-US"/>
          </a:p>
        </p:txBody>
      </p:sp>
    </p:spTree>
    <p:extLst>
      <p:ext uri="{BB962C8B-B14F-4D97-AF65-F5344CB8AC3E}">
        <p14:creationId xmlns:p14="http://schemas.microsoft.com/office/powerpoint/2010/main" val="167537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6657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7198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09202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5128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120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106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Pipelined sort</a:t>
            </a:r>
            <a:endParaRPr lang="en-US" dirty="0"/>
          </a:p>
        </p:txBody>
      </p:sp>
    </p:spTree>
    <p:extLst>
      <p:ext uri="{BB962C8B-B14F-4D97-AF65-F5344CB8AC3E}">
        <p14:creationId xmlns:p14="http://schemas.microsoft.com/office/powerpoint/2010/main" val="2909694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885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791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8664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9480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0863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6451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8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This was the first index we made in example 1</a:t>
            </a:r>
            <a:endParaRPr lang="en-US" dirty="0"/>
          </a:p>
        </p:txBody>
      </p:sp>
    </p:spTree>
    <p:extLst>
      <p:ext uri="{BB962C8B-B14F-4D97-AF65-F5344CB8AC3E}">
        <p14:creationId xmlns:p14="http://schemas.microsoft.com/office/powerpoint/2010/main" val="15629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0423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6274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0490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The validate command checks the structures within a namespace for correctness by scanning the collection’s data and indexes. </a:t>
            </a:r>
          </a:p>
          <a:p>
            <a:r>
              <a:rPr lang="en-US" dirty="0" smtClean="0"/>
              <a:t>The command returns information regarding the on-disk representation of the collection.</a:t>
            </a:r>
          </a:p>
          <a:p>
            <a:endParaRPr lang="en-US" dirty="0" smtClean="0"/>
          </a:p>
          <a:p>
            <a:endParaRPr lang="en-US" dirty="0" smtClean="0"/>
          </a:p>
          <a:p>
            <a:endParaRPr lang="en-US" dirty="0"/>
          </a:p>
        </p:txBody>
      </p:sp>
    </p:spTree>
    <p:extLst>
      <p:ext uri="{BB962C8B-B14F-4D97-AF65-F5344CB8AC3E}">
        <p14:creationId xmlns:p14="http://schemas.microsoft.com/office/powerpoint/2010/main" val="2641175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774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2288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7235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0079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27554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081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5666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1356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2749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511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708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793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sz="1100" b="1" i="0" u="none" strike="noStrike" kern="1200" baseline="0" dirty="0" smtClean="0">
                <a:solidFill>
                  <a:schemeClr val="tx1"/>
                </a:solidFill>
                <a:latin typeface="+mn-lt"/>
                <a:ea typeface="+mn-ea"/>
                <a:cs typeface="+mn-cs"/>
              </a:rPr>
              <a:t>Note:</a:t>
            </a:r>
            <a:r>
              <a:rPr lang="en-US" sz="1100" b="0" i="0" u="none" strike="noStrike" kern="1200" baseline="0" dirty="0" smtClean="0">
                <a:solidFill>
                  <a:schemeClr val="tx1"/>
                </a:solidFill>
                <a:latin typeface="+mn-lt"/>
                <a:ea typeface="+mn-ea"/>
                <a:cs typeface="+mn-cs"/>
              </a:rPr>
              <a:t> Specifically the condition being discussed above is; </a:t>
            </a:r>
            <a:r>
              <a:rPr lang="en-US" sz="1100" b="0" i="1" u="none" strike="noStrike" kern="1200" baseline="0" dirty="0" smtClean="0">
                <a:solidFill>
                  <a:schemeClr val="tx1"/>
                </a:solidFill>
                <a:latin typeface="+mn-lt"/>
                <a:ea typeface="+mn-ea"/>
                <a:cs typeface="+mn-cs"/>
              </a:rPr>
              <a:t>negation of an index, non-initial substring.</a:t>
            </a:r>
            <a:r>
              <a:rPr lang="en-US" sz="1100" b="0" i="0" u="none" strike="noStrike" kern="1200" baseline="0" dirty="0" smtClean="0">
                <a:solidFill>
                  <a:schemeClr val="tx1"/>
                </a:solidFill>
                <a:latin typeface="+mn-lt"/>
                <a:ea typeface="+mn-ea"/>
                <a:cs typeface="+mn-cs"/>
              </a:rPr>
              <a:t> </a:t>
            </a:r>
          </a:p>
          <a:p>
            <a:endParaRPr lang="en-US" sz="1100" b="0" i="0" u="none" strike="noStrike" kern="1200" baseline="0" dirty="0" smtClean="0">
              <a:solidFill>
                <a:schemeClr val="tx1"/>
              </a:solidFill>
              <a:latin typeface="+mn-lt"/>
              <a:ea typeface="+mn-ea"/>
              <a:cs typeface="+mn-cs"/>
            </a:endParaRPr>
          </a:p>
          <a:p>
            <a:r>
              <a:rPr lang="en-US" sz="1100" b="0" i="0" u="none" strike="noStrike" kern="1200" baseline="0" dirty="0" smtClean="0">
                <a:solidFill>
                  <a:schemeClr val="tx1"/>
                </a:solidFill>
                <a:latin typeface="+mn-lt"/>
                <a:ea typeface="+mn-ea"/>
                <a:cs typeface="+mn-cs"/>
              </a:rPr>
              <a:t>Consider that a standard phone book is indexed (sorted by), last name then first name. If you query to find “Hanson, Mary”, you will likely do an indexed retrieval on last name; a couple of cached logical I/</a:t>
            </a:r>
            <a:r>
              <a:rPr lang="en-US" sz="1100" b="0" i="0" u="none" strike="noStrike" kern="1200" baseline="0" dirty="0" err="1" smtClean="0">
                <a:solidFill>
                  <a:schemeClr val="tx1"/>
                </a:solidFill>
                <a:latin typeface="+mn-lt"/>
                <a:ea typeface="+mn-ea"/>
                <a:cs typeface="+mn-cs"/>
              </a:rPr>
              <a:t>Os</a:t>
            </a:r>
            <a:r>
              <a:rPr lang="en-US" sz="1100" b="0" i="0" u="none" strike="noStrike" kern="1200" baseline="0" dirty="0" smtClean="0">
                <a:solidFill>
                  <a:schemeClr val="tx1"/>
                </a:solidFill>
                <a:latin typeface="+mn-lt"/>
                <a:ea typeface="+mn-ea"/>
                <a:cs typeface="+mn-cs"/>
              </a:rPr>
              <a:t>, find Hanson, then Mary, then a physical I/O to retrieve the full width data record. This is much preferred over sequentially scanning the whole phone book, faster too.</a:t>
            </a:r>
          </a:p>
          <a:p>
            <a:endParaRPr lang="en-US" sz="1100" b="0" i="0" u="none" strike="noStrike" kern="1200" baseline="0" dirty="0" smtClean="0">
              <a:solidFill>
                <a:schemeClr val="tx1"/>
              </a:solidFill>
              <a:latin typeface="+mn-lt"/>
              <a:ea typeface="+mn-ea"/>
              <a:cs typeface="+mn-cs"/>
            </a:endParaRPr>
          </a:p>
          <a:p>
            <a:r>
              <a:rPr lang="en-US" sz="1100" b="0" i="0" u="none" strike="noStrike" kern="1200" baseline="0" dirty="0" smtClean="0">
                <a:solidFill>
                  <a:schemeClr val="tx1"/>
                </a:solidFill>
                <a:latin typeface="+mn-lt"/>
                <a:ea typeface="+mn-ea"/>
                <a:cs typeface="+mn-cs"/>
              </a:rPr>
              <a:t>But what if you forgot Mary’s last name ? You know its something “son”; Hanson, Johnson, Williamson. When you lose the leading portion of the indexed string (key value), you negate the use of that index.</a:t>
            </a:r>
          </a:p>
          <a:p>
            <a:endParaRPr lang="en-US" sz="1100" b="0" i="0" u="none" strike="noStrike" kern="1200" baseline="0" dirty="0" smtClean="0">
              <a:solidFill>
                <a:schemeClr val="tx1"/>
              </a:solidFill>
              <a:latin typeface="+mn-lt"/>
              <a:ea typeface="+mn-ea"/>
              <a:cs typeface="+mn-cs"/>
            </a:endParaRPr>
          </a:p>
          <a:p>
            <a:r>
              <a:rPr lang="en-US" sz="1100" b="0" i="0" u="none" strike="noStrike" kern="1200" baseline="0" dirty="0" smtClean="0">
                <a:solidFill>
                  <a:schemeClr val="tx1"/>
                </a:solidFill>
                <a:latin typeface="+mn-lt"/>
                <a:ea typeface="+mn-ea"/>
                <a:cs typeface="+mn-cs"/>
              </a:rPr>
              <a:t>A similar condition is; </a:t>
            </a:r>
            <a:r>
              <a:rPr lang="en-US" sz="1100" b="0" i="1" u="none" strike="noStrike" kern="1200" baseline="0" dirty="0" smtClean="0">
                <a:solidFill>
                  <a:schemeClr val="tx1"/>
                </a:solidFill>
                <a:latin typeface="+mn-lt"/>
                <a:ea typeface="+mn-ea"/>
                <a:cs typeface="+mn-cs"/>
              </a:rPr>
              <a:t>negation of an index, non-anchored compound key</a:t>
            </a:r>
            <a:r>
              <a:rPr lang="en-US" sz="1100" b="0" i="0" u="none" strike="noStrike" kern="1200" baseline="0" dirty="0" smtClean="0">
                <a:solidFill>
                  <a:schemeClr val="tx1"/>
                </a:solidFill>
                <a:latin typeface="+mn-lt"/>
                <a:ea typeface="+mn-ea"/>
                <a:cs typeface="+mn-cs"/>
              </a:rPr>
              <a:t>. </a:t>
            </a:r>
          </a:p>
          <a:p>
            <a:endParaRPr lang="en-US" sz="1100" b="0" i="0" u="none" strike="noStrike" kern="1200" baseline="0" dirty="0" smtClean="0">
              <a:solidFill>
                <a:schemeClr val="tx1"/>
              </a:solidFill>
              <a:latin typeface="+mn-lt"/>
              <a:ea typeface="+mn-ea"/>
              <a:cs typeface="+mn-cs"/>
            </a:endParaRPr>
          </a:p>
          <a:p>
            <a:r>
              <a:rPr lang="en-US" sz="1100" b="0" i="0" u="none" strike="noStrike" kern="1200" baseline="0" dirty="0" smtClean="0">
                <a:solidFill>
                  <a:schemeClr val="tx1"/>
                </a:solidFill>
                <a:latin typeface="+mn-lt"/>
                <a:ea typeface="+mn-ea"/>
                <a:cs typeface="+mn-cs"/>
              </a:rPr>
              <a:t>That is, when the index is composed of multiple key values, and you fail to reference the leading key column or columns. In this case, you never knew the last name, only the first name. If you try to find all persons with a first name of Mary in the phone book, you must sequentially scan the whole book.</a:t>
            </a:r>
          </a:p>
          <a:p>
            <a:endParaRPr lang="en-US" sz="1100" b="0" i="0" u="none" strike="noStrike" kern="1200" baseline="0" dirty="0" smtClean="0">
              <a:solidFill>
                <a:schemeClr val="tx1"/>
              </a:solidFill>
              <a:latin typeface="+mn-lt"/>
              <a:ea typeface="+mn-ea"/>
              <a:cs typeface="+mn-cs"/>
            </a:endParaRPr>
          </a:p>
          <a:p>
            <a:r>
              <a:rPr lang="en-US" sz="1100" b="0" i="0" u="none" strike="noStrike" kern="1200" baseline="0" dirty="0" smtClean="0">
                <a:solidFill>
                  <a:schemeClr val="tx1"/>
                </a:solidFill>
                <a:latin typeface="+mn-lt"/>
                <a:ea typeface="+mn-ea"/>
                <a:cs typeface="+mn-cs"/>
              </a:rPr>
              <a:t>Generally, the only exception to a </a:t>
            </a:r>
            <a:r>
              <a:rPr lang="en-US" sz="1100" b="0" i="1" u="none" strike="noStrike" kern="1200" baseline="0" dirty="0" smtClean="0">
                <a:solidFill>
                  <a:schemeClr val="tx1"/>
                </a:solidFill>
                <a:latin typeface="+mn-lt"/>
                <a:ea typeface="+mn-ea"/>
                <a:cs typeface="+mn-cs"/>
              </a:rPr>
              <a:t>negation of an index</a:t>
            </a:r>
            <a:r>
              <a:rPr lang="en-US" sz="1100" b="0" i="0" u="none" strike="noStrike" kern="1200" baseline="0" dirty="0" smtClean="0">
                <a:solidFill>
                  <a:schemeClr val="tx1"/>
                </a:solidFill>
                <a:latin typeface="+mn-lt"/>
                <a:ea typeface="+mn-ea"/>
                <a:cs typeface="+mn-cs"/>
              </a:rPr>
              <a:t>, is when that index may be used for a covered query, that is; a key only retrieval.</a:t>
            </a:r>
          </a:p>
          <a:p>
            <a:endParaRPr lang="en-US" dirty="0" smtClean="0"/>
          </a:p>
          <a:p>
            <a:endParaRPr lang="en-US" dirty="0"/>
          </a:p>
        </p:txBody>
      </p:sp>
    </p:spTree>
    <p:extLst>
      <p:ext uri="{BB962C8B-B14F-4D97-AF65-F5344CB8AC3E}">
        <p14:creationId xmlns:p14="http://schemas.microsoft.com/office/powerpoint/2010/main" val="302101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Selectivity of a filter/predicate</a:t>
            </a:r>
          </a:p>
          <a:p>
            <a:endParaRPr lang="en-US" dirty="0" smtClean="0"/>
          </a:p>
          <a:p>
            <a:r>
              <a:rPr lang="en-US" dirty="0" smtClean="0"/>
              <a:t>   --</a:t>
            </a:r>
          </a:p>
          <a:p>
            <a:endParaRPr lang="en-US" dirty="0" smtClean="0"/>
          </a:p>
          <a:p>
            <a:r>
              <a:rPr lang="en-US" dirty="0" smtClean="0"/>
              <a:t>Other indexes ?</a:t>
            </a:r>
          </a:p>
          <a:p>
            <a:endParaRPr lang="en-US" dirty="0" smtClean="0"/>
          </a:p>
          <a:p>
            <a:r>
              <a:rPr lang="en-US" dirty="0" smtClean="0"/>
              <a:t>   skip scan NEXT SLIDE</a:t>
            </a:r>
            <a:endParaRPr lang="en-US" dirty="0"/>
          </a:p>
        </p:txBody>
      </p:sp>
    </p:spTree>
    <p:extLst>
      <p:ext uri="{BB962C8B-B14F-4D97-AF65-F5344CB8AC3E}">
        <p14:creationId xmlns:p14="http://schemas.microsoft.com/office/powerpoint/2010/main" val="3551251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If the index is on (col1, col2) likely to use leading portion of index (col1)</a:t>
            </a:r>
          </a:p>
          <a:p>
            <a:r>
              <a:rPr lang="en-US" dirty="0" smtClean="0"/>
              <a:t>Then data page, and predicate col2 there. </a:t>
            </a:r>
            <a:endParaRPr lang="en-US" dirty="0"/>
          </a:p>
        </p:txBody>
      </p:sp>
    </p:spTree>
    <p:extLst>
      <p:ext uri="{BB962C8B-B14F-4D97-AF65-F5344CB8AC3E}">
        <p14:creationId xmlns:p14="http://schemas.microsoft.com/office/powerpoint/2010/main" val="1837749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Generally, database servers have a 4 or 5 stage back end, as depicted in . Your end user application program communicates, expectably over a network, to a single or set of dedicated database server processes that perform work on behalf of your application. But what steps does the database server execute when you request service ?</a:t>
            </a:r>
          </a:p>
          <a:p>
            <a:endParaRPr lang="en-US" dirty="0" smtClean="0"/>
          </a:p>
          <a:p>
            <a:pPr lvl="0"/>
            <a:r>
              <a:rPr lang="en-US" sz="1100" b="0" i="0" u="none" strike="noStrike" kern="1200" baseline="0" dirty="0" smtClean="0">
                <a:solidFill>
                  <a:schemeClr val="tx1"/>
                </a:solidFill>
                <a:latin typeface="+mn-lt"/>
                <a:ea typeface="+mn-ea"/>
                <a:cs typeface="+mn-cs"/>
              </a:rPr>
              <a:t>We display the 4 stage back end briefly so that we may introduce database server command processing-</a:t>
            </a:r>
          </a:p>
          <a:p>
            <a:pPr lvl="2"/>
            <a:endParaRPr lang="en-US" sz="1100" b="0" i="0" u="none" strike="noStrike" kern="1200" baseline="0" dirty="0" smtClean="0">
              <a:solidFill>
                <a:schemeClr val="tx1"/>
              </a:solidFill>
              <a:latin typeface="+mn-lt"/>
              <a:ea typeface="+mn-ea"/>
              <a:cs typeface="+mn-cs"/>
            </a:endParaRPr>
          </a:p>
          <a:p>
            <a:pPr lvl="0"/>
            <a:r>
              <a:rPr lang="en-US" sz="1100" b="0" i="0" u="none" strike="noStrike" kern="1200" baseline="0" dirty="0" smtClean="0">
                <a:solidFill>
                  <a:schemeClr val="tx1"/>
                </a:solidFill>
                <a:latin typeface="+mn-lt"/>
                <a:ea typeface="+mn-ea"/>
                <a:cs typeface="+mn-cs"/>
              </a:rPr>
              <a:t>With SQL at least and when using ODBC/JDBC, you can send literally any command to the database server. Step 1 then becomes parsing; did you send a SQL CREATE TABLE, a request for system backup or restore, a SQL SELECT, a SQL INSERT, what ?</a:t>
            </a:r>
          </a:p>
          <a:p>
            <a:pPr lvl="0"/>
            <a:endParaRPr lang="en-US" sz="1100" b="0" i="0" u="none" strike="noStrike" kern="1200" baseline="0" dirty="0" smtClean="0">
              <a:solidFill>
                <a:schemeClr val="tx1"/>
              </a:solidFill>
              <a:latin typeface="+mn-lt"/>
              <a:ea typeface="+mn-ea"/>
              <a:cs typeface="+mn-cs"/>
            </a:endParaRPr>
          </a:p>
          <a:p>
            <a:pPr lvl="0"/>
            <a:r>
              <a:rPr lang="en-US" sz="1100" b="0" i="0" u="none" strike="noStrike" kern="1200" baseline="0" dirty="0" smtClean="0">
                <a:solidFill>
                  <a:schemeClr val="tx1"/>
                </a:solidFill>
                <a:latin typeface="+mn-lt"/>
                <a:ea typeface="+mn-ea"/>
                <a:cs typeface="+mn-cs"/>
              </a:rPr>
              <a:t>If the statement you sent is a SELECT, UPDATE or DELETE, you then proceed to the query optimization and query processing stages. Each of these three statements must first read data, and have a plan to read (a query plan) that is as efficient as possible. All other statements (not SQL SELECT, SQL UPDATE, SQL DELETE) generally proceed to whatever set of run time libraries that exist below query processing.</a:t>
            </a:r>
          </a:p>
          <a:p>
            <a:pPr lvl="0"/>
            <a:endParaRPr lang="en-US" sz="1100" b="0" i="0" u="none" strike="noStrike" kern="1200" baseline="0" dirty="0" smtClean="0">
              <a:solidFill>
                <a:schemeClr val="tx1"/>
              </a:solidFill>
              <a:latin typeface="+mn-lt"/>
              <a:ea typeface="+mn-ea"/>
              <a:cs typeface="+mn-cs"/>
            </a:endParaRPr>
          </a:p>
          <a:p>
            <a:pPr lvl="0"/>
            <a:r>
              <a:rPr lang="en-US" sz="1100" b="0" i="0" u="none" strike="noStrike" kern="1200" baseline="0" dirty="0" err="1" smtClean="0">
                <a:solidFill>
                  <a:schemeClr val="tx1"/>
                </a:solidFill>
                <a:latin typeface="+mn-lt"/>
                <a:ea typeface="+mn-ea"/>
                <a:cs typeface="+mn-cs"/>
              </a:rPr>
              <a:t>MongoDB</a:t>
            </a:r>
            <a:r>
              <a:rPr lang="en-US" sz="1100" b="0" i="0" u="none" strike="noStrike" kern="1200" baseline="0" dirty="0" smtClean="0">
                <a:solidFill>
                  <a:schemeClr val="tx1"/>
                </a:solidFill>
                <a:latin typeface="+mn-lt"/>
                <a:ea typeface="+mn-ea"/>
                <a:cs typeface="+mn-cs"/>
              </a:rPr>
              <a:t>, by means of its native language client side libraries, incurs little or no load related to parsing. The client has already identified itself by executing the specific client side method to find(), insert(), other, and against a specifically identified </a:t>
            </a:r>
            <a:r>
              <a:rPr lang="en-US" sz="1100" b="0" i="0" u="none" strike="noStrike" kern="1200" baseline="0" dirty="0" err="1" smtClean="0">
                <a:solidFill>
                  <a:schemeClr val="tx1"/>
                </a:solidFill>
                <a:latin typeface="+mn-lt"/>
                <a:ea typeface="+mn-ea"/>
                <a:cs typeface="+mn-cs"/>
              </a:rPr>
              <a:t>namepsace</a:t>
            </a:r>
            <a:r>
              <a:rPr lang="en-US" sz="1100" b="0" i="0" u="none" strike="noStrike" kern="1200" baseline="0" dirty="0" smtClean="0">
                <a:solidFill>
                  <a:schemeClr val="tx1"/>
                </a:solidFill>
                <a:latin typeface="+mn-lt"/>
                <a:ea typeface="+mn-ea"/>
                <a:cs typeface="+mn-cs"/>
              </a:rPr>
              <a:t>; database and collection.</a:t>
            </a:r>
          </a:p>
          <a:p>
            <a:pPr lvl="0"/>
            <a:endParaRPr lang="en-US" sz="1100" b="0" i="0" u="none" strike="noStrike" kern="1200" baseline="0" dirty="0" smtClean="0">
              <a:solidFill>
                <a:schemeClr val="tx1"/>
              </a:solidFill>
              <a:latin typeface="+mn-lt"/>
              <a:ea typeface="+mn-ea"/>
              <a:cs typeface="+mn-cs"/>
            </a:endParaRPr>
          </a:p>
          <a:p>
            <a:pPr lvl="0"/>
            <a:r>
              <a:rPr lang="en-US" sz="1100" b="0" i="0" u="none" strike="noStrike" kern="1200" baseline="0" dirty="0" smtClean="0">
                <a:solidFill>
                  <a:schemeClr val="tx1"/>
                </a:solidFill>
                <a:latin typeface="+mn-lt"/>
                <a:ea typeface="+mn-ea"/>
                <a:cs typeface="+mn-cs"/>
              </a:rPr>
              <a:t>However the real point here is that query optimization exists as a distinct and automatic processing step in your request for database service.</a:t>
            </a:r>
          </a:p>
          <a:p>
            <a:pPr lvl="0"/>
            <a:endParaRPr lang="en-US" sz="1100" b="0" i="0" u="none" strike="noStrike" kern="1200" baseline="0" dirty="0" smtClean="0">
              <a:solidFill>
                <a:schemeClr val="tx1"/>
              </a:solidFill>
              <a:latin typeface="+mn-lt"/>
              <a:ea typeface="+mn-ea"/>
              <a:cs typeface="+mn-cs"/>
            </a:endParaRPr>
          </a:p>
          <a:p>
            <a:pPr lvl="0"/>
            <a:r>
              <a:rPr lang="en-US" sz="1100" b="0" i="0" u="none" strike="noStrike" kern="1200" baseline="0" dirty="0" smtClean="0">
                <a:solidFill>
                  <a:schemeClr val="tx1"/>
                </a:solidFill>
                <a:latin typeface="+mn-lt"/>
                <a:ea typeface="+mn-ea"/>
                <a:cs typeface="+mn-cs"/>
              </a:rPr>
              <a:t>Query optimization determines the collection access method; collection scan, or index scan, and which index. Query optimization also identifies the sequence in which query processing steps are executed; apply a predicate then sort, or sort then apply a predicate, etcetera. This determination is called the </a:t>
            </a:r>
            <a:r>
              <a:rPr lang="en-US" sz="1100" b="0" i="1" u="none" strike="noStrike" kern="1200" baseline="0" dirty="0" smtClean="0">
                <a:solidFill>
                  <a:schemeClr val="tx1"/>
                </a:solidFill>
                <a:latin typeface="+mn-lt"/>
                <a:ea typeface="+mn-ea"/>
                <a:cs typeface="+mn-cs"/>
              </a:rPr>
              <a:t>query plan</a:t>
            </a:r>
            <a:r>
              <a:rPr lang="en-US" sz="1100" b="0" i="0" u="none" strike="noStrike" kern="1200" baseline="0" dirty="0" smtClean="0">
                <a:solidFill>
                  <a:schemeClr val="tx1"/>
                </a:solidFill>
                <a:latin typeface="+mn-lt"/>
                <a:ea typeface="+mn-ea"/>
                <a:cs typeface="+mn-cs"/>
              </a:rPr>
              <a:t>.</a:t>
            </a:r>
          </a:p>
          <a:p>
            <a:endParaRPr lang="en-US" dirty="0"/>
          </a:p>
        </p:txBody>
      </p:sp>
    </p:spTree>
    <p:extLst>
      <p:ext uri="{BB962C8B-B14F-4D97-AF65-F5344CB8AC3E}">
        <p14:creationId xmlns:p14="http://schemas.microsoft.com/office/powerpoint/2010/main" val="2236088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10055"/>
            <a:ext cx="10972799" cy="1143000"/>
          </a:xfrm>
          <a:prstGeom prst="rect">
            <a:avLst/>
          </a:prstGeom>
          <a:noFill/>
          <a:ln>
            <a:noFill/>
          </a:ln>
        </p:spPr>
        <p:txBody>
          <a:bodyPr lIns="91425" tIns="91425" rIns="91425" bIns="91425" anchor="ctr" anchorCtr="0"/>
          <a:lstStyle>
            <a:lvl1pPr marL="0" marR="0" lvl="0" indent="0" algn="ctr" rtl="0">
              <a:spcBef>
                <a:spcPts val="0"/>
              </a:spcBef>
              <a:buClr>
                <a:srgbClr val="242423"/>
              </a:buClr>
              <a:buFont typeface="Arial"/>
              <a:buNone/>
              <a:defRPr sz="3600" b="1" i="0" u="none" strike="noStrike" cap="none">
                <a:solidFill>
                  <a:srgbClr val="242423"/>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p:nvPr/>
        </p:nvSpPr>
        <p:spPr>
          <a:xfrm>
            <a:off x="498010" y="6396907"/>
            <a:ext cx="309699" cy="2154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800">
                <a:solidFill>
                  <a:schemeClr val="dk1"/>
                </a:solidFill>
                <a:latin typeface="Arial"/>
                <a:ea typeface="Arial"/>
                <a:cs typeface="Arial"/>
                <a:sym typeface="Arial"/>
              </a:rPr>
              <a:t>‹#›</a:t>
            </a:fld>
            <a:endParaRPr lang="en-US" sz="800" dirty="0">
              <a:solidFill>
                <a:schemeClr val="dk1"/>
              </a:solidFill>
              <a:latin typeface="Arial"/>
              <a:ea typeface="Arial"/>
              <a:cs typeface="Arial"/>
              <a:sym typeface="Arial"/>
            </a:endParaRPr>
          </a:p>
        </p:txBody>
      </p:sp>
      <p:pic>
        <p:nvPicPr>
          <p:cNvPr id="24" name="Shape 24"/>
          <p:cNvPicPr preferRelativeResize="0"/>
          <p:nvPr/>
        </p:nvPicPr>
        <p:blipFill rotWithShape="1">
          <a:blip r:embed="rId2">
            <a:alphaModFix/>
          </a:blip>
          <a:srcRect/>
          <a:stretch/>
        </p:blipFill>
        <p:spPr>
          <a:xfrm>
            <a:off x="10610345" y="6350716"/>
            <a:ext cx="977899" cy="347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77341" y="2857500"/>
            <a:ext cx="10905065" cy="1143000"/>
          </a:xfrm>
          <a:prstGeom prst="rect">
            <a:avLst/>
          </a:prstGeom>
        </p:spPr>
        <p:txBody>
          <a:bodyPr vert="horz" lIns="0" tIns="0" rIns="0" bIns="0" anchor="ctr" anchorCtr="0"/>
          <a:lstStyle>
            <a:lvl1pPr algn="l">
              <a:defRPr sz="4000" b="1" i="0" cap="none" spc="31">
                <a:ln>
                  <a:noFill/>
                </a:ln>
                <a:solidFill>
                  <a:schemeClr val="tx1"/>
                </a:solidFill>
                <a:effectLst/>
                <a:latin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01572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bg>
      <p:bgPr>
        <a:solidFill>
          <a:srgbClr val="242423"/>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30425"/>
            <a:ext cx="10363200" cy="1470024"/>
          </a:xfrm>
          <a:prstGeom prst="rect">
            <a:avLst/>
          </a:prstGeom>
          <a:noFill/>
          <a:ln>
            <a:noFill/>
          </a:ln>
        </p:spPr>
        <p:txBody>
          <a:bodyPr lIns="91425" tIns="91425" rIns="91425" bIns="91425" anchor="ctr" anchorCtr="0"/>
          <a:lstStyle>
            <a:lvl1pPr marL="0" marR="0" lvl="0" indent="0" algn="ctr" rtl="0">
              <a:spcBef>
                <a:spcPts val="0"/>
              </a:spcBef>
              <a:buClr>
                <a:srgbClr val="FFFFFF"/>
              </a:buClr>
              <a:buFont typeface="Arial"/>
              <a:buNone/>
              <a:defRPr sz="3600" b="1"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 name="Shape 10"/>
          <p:cNvSpPr txBox="1">
            <a:spLocks noGrp="1"/>
          </p:cNvSpPr>
          <p:nvPr>
            <p:ph type="subTitle" idx="1"/>
          </p:nvPr>
        </p:nvSpPr>
        <p:spPr>
          <a:xfrm>
            <a:off x="1828800" y="3886200"/>
            <a:ext cx="8534399" cy="1752600"/>
          </a:xfrm>
          <a:prstGeom prst="rect">
            <a:avLst/>
          </a:prstGeom>
          <a:noFill/>
          <a:ln>
            <a:noFill/>
          </a:ln>
        </p:spPr>
        <p:txBody>
          <a:bodyPr lIns="91425" tIns="91425" rIns="91425" bIns="91425" anchor="t" anchorCtr="0"/>
          <a:lstStyle>
            <a:lvl1pPr marL="0" marR="0" lvl="0" indent="0" algn="ctr" rtl="0">
              <a:spcBef>
                <a:spcPts val="320"/>
              </a:spcBef>
              <a:buClr>
                <a:srgbClr val="FFFFFF"/>
              </a:buClr>
              <a:buFont typeface="Arial"/>
              <a:buNone/>
              <a:defRPr sz="1600" b="0" i="0" u="none" strike="noStrike" cap="none">
                <a:solidFill>
                  <a:srgbClr val="FFFFFF"/>
                </a:solidFill>
                <a:latin typeface="Arial"/>
                <a:ea typeface="Arial"/>
                <a:cs typeface="Arial"/>
                <a:sym typeface="Arial"/>
              </a:defRPr>
            </a:lvl1pPr>
            <a:lvl2pPr marL="457200" marR="0" lvl="1" indent="0" algn="ctr" rtl="0">
              <a:spcBef>
                <a:spcPts val="320"/>
              </a:spcBef>
              <a:buClr>
                <a:srgbClr val="888888"/>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320"/>
              </a:spcBef>
              <a:buClr>
                <a:srgbClr val="888888"/>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320"/>
              </a:spcBef>
              <a:buClr>
                <a:srgbClr val="888888"/>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35063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10055"/>
            <a:ext cx="10972799" cy="1143000"/>
          </a:xfrm>
          <a:prstGeom prst="rect">
            <a:avLst/>
          </a:prstGeom>
          <a:noFill/>
          <a:ln>
            <a:noFill/>
          </a:ln>
        </p:spPr>
        <p:txBody>
          <a:bodyPr lIns="91425" tIns="91425" rIns="91425" bIns="91425" anchor="ctr" anchorCtr="0"/>
          <a:lstStyle>
            <a:lvl1pPr marL="0" marR="0" lvl="0" indent="0" algn="ctr" rtl="0">
              <a:spcBef>
                <a:spcPts val="0"/>
              </a:spcBef>
              <a:buClr>
                <a:srgbClr val="242423"/>
              </a:buClr>
              <a:buFont typeface="Arial"/>
              <a:buNone/>
              <a:defRPr sz="3600" b="1" i="0" u="none" strike="noStrike" cap="none">
                <a:solidFill>
                  <a:srgbClr val="242423"/>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609600" y="1471083"/>
            <a:ext cx="10972799" cy="4974165"/>
          </a:xfrm>
          <a:prstGeom prst="rect">
            <a:avLst/>
          </a:prstGeom>
          <a:noFill/>
          <a:ln>
            <a:noFill/>
          </a:ln>
        </p:spPr>
        <p:txBody>
          <a:bodyPr lIns="91425" tIns="91425" rIns="91425" bIns="91425" anchor="t" anchorCtr="0"/>
          <a:lstStyle>
            <a:lvl1pPr marL="342900" marR="0" lvl="0" indent="-241300" algn="l" rtl="0">
              <a:spcBef>
                <a:spcPts val="320"/>
              </a:spcBef>
              <a:buClr>
                <a:srgbClr val="242423"/>
              </a:buClr>
              <a:buSzPct val="100000"/>
              <a:buFont typeface="Arial"/>
              <a:buChar char="•"/>
              <a:defRPr sz="1600" b="0" i="0" u="none" strike="noStrike" cap="none">
                <a:solidFill>
                  <a:srgbClr val="242423"/>
                </a:solidFill>
                <a:latin typeface="Arial"/>
                <a:ea typeface="Arial"/>
                <a:cs typeface="Arial"/>
                <a:sym typeface="Arial"/>
              </a:defRPr>
            </a:lvl1pPr>
            <a:lvl2pPr marL="742950" marR="0" lvl="1" indent="-184150" algn="l" rtl="0">
              <a:spcBef>
                <a:spcPts val="320"/>
              </a:spcBef>
              <a:buClr>
                <a:srgbClr val="242423"/>
              </a:buClr>
              <a:buSzPct val="100000"/>
              <a:buFont typeface="Arial"/>
              <a:buChar char="–"/>
              <a:defRPr sz="1600" b="0" i="0" u="none" strike="noStrike" cap="none">
                <a:solidFill>
                  <a:srgbClr val="242423"/>
                </a:solidFill>
                <a:latin typeface="Arial"/>
                <a:ea typeface="Arial"/>
                <a:cs typeface="Arial"/>
                <a:sym typeface="Arial"/>
              </a:defRPr>
            </a:lvl2pPr>
            <a:lvl3pPr marL="1143000" marR="0" lvl="2" indent="-127000" algn="l" rtl="0">
              <a:spcBef>
                <a:spcPts val="320"/>
              </a:spcBef>
              <a:buClr>
                <a:srgbClr val="242423"/>
              </a:buClr>
              <a:buSzPct val="100000"/>
              <a:buFont typeface="Arial"/>
              <a:buChar char="•"/>
              <a:defRPr sz="1600" b="0" i="0" u="none" strike="noStrike" cap="none">
                <a:solidFill>
                  <a:srgbClr val="242423"/>
                </a:solidFill>
                <a:latin typeface="Arial"/>
                <a:ea typeface="Arial"/>
                <a:cs typeface="Arial"/>
                <a:sym typeface="Arial"/>
              </a:defRPr>
            </a:lvl3pPr>
            <a:lvl4pPr marL="1600200" marR="0" lvl="3" indent="-127000" algn="l" rtl="0">
              <a:spcBef>
                <a:spcPts val="320"/>
              </a:spcBef>
              <a:buClr>
                <a:srgbClr val="242423"/>
              </a:buClr>
              <a:buSzPct val="100000"/>
              <a:buFont typeface="Arial"/>
              <a:buChar char="–"/>
              <a:defRPr sz="1600" b="0" i="0" u="none" strike="noStrike" cap="none">
                <a:solidFill>
                  <a:srgbClr val="242423"/>
                </a:solidFill>
                <a:latin typeface="Arial"/>
                <a:ea typeface="Arial"/>
                <a:cs typeface="Arial"/>
                <a:sym typeface="Arial"/>
              </a:defRPr>
            </a:lvl4pPr>
            <a:lvl5pPr marL="2057400" marR="0" lvl="4" indent="-127000" algn="l" rtl="0">
              <a:spcBef>
                <a:spcPts val="320"/>
              </a:spcBef>
              <a:buClr>
                <a:srgbClr val="242423"/>
              </a:buClr>
              <a:buSzPct val="100000"/>
              <a:buFont typeface="Arial"/>
              <a:buChar char="»"/>
              <a:defRPr sz="1600" b="0" i="0" u="none" strike="noStrike" cap="none">
                <a:solidFill>
                  <a:srgbClr val="242423"/>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Shape 19"/>
          <p:cNvSpPr txBox="1"/>
          <p:nvPr/>
        </p:nvSpPr>
        <p:spPr>
          <a:xfrm>
            <a:off x="498010" y="6396907"/>
            <a:ext cx="309699" cy="2154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pic>
        <p:nvPicPr>
          <p:cNvPr id="20" name="Shape 20"/>
          <p:cNvPicPr preferRelativeResize="0"/>
          <p:nvPr/>
        </p:nvPicPr>
        <p:blipFill rotWithShape="1">
          <a:blip r:embed="rId2">
            <a:alphaModFix/>
          </a:blip>
          <a:srcRect/>
          <a:stretch/>
        </p:blipFill>
        <p:spPr>
          <a:xfrm>
            <a:off x="10617652" y="6355035"/>
            <a:ext cx="977899" cy="266488"/>
          </a:xfrm>
          <a:prstGeom prst="rect">
            <a:avLst/>
          </a:prstGeom>
          <a:noFill/>
          <a:ln>
            <a:noFill/>
          </a:ln>
        </p:spPr>
      </p:pic>
    </p:spTree>
    <p:extLst>
      <p:ext uri="{BB962C8B-B14F-4D97-AF65-F5344CB8AC3E}">
        <p14:creationId xmlns:p14="http://schemas.microsoft.com/office/powerpoint/2010/main" val="4282440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defRPr>
                <a:solidFill>
                  <a:srgbClr val="24242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242423"/>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885054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24242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lvl1pPr>
              <a:defRPr>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171674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42423"/>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rgbClr val="242423"/>
                </a:solidFill>
              </a:defRPr>
            </a:lvl1pPr>
            <a:lvl2pPr>
              <a:defRPr>
                <a:solidFill>
                  <a:srgbClr val="242423"/>
                </a:solidFill>
              </a:defRPr>
            </a:lvl2pPr>
            <a:lvl3pPr>
              <a:defRPr>
                <a:solidFill>
                  <a:srgbClr val="242423"/>
                </a:solidFill>
              </a:defRPr>
            </a:lvl3pPr>
            <a:lvl4pPr>
              <a:defRPr>
                <a:solidFill>
                  <a:srgbClr val="242423"/>
                </a:solidFill>
              </a:defRPr>
            </a:lvl4pPr>
            <a:lvl5pPr>
              <a:defRPr>
                <a:solidFill>
                  <a:srgbClr val="24242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10363200" y="6350719"/>
            <a:ext cx="1219200" cy="260383"/>
          </a:xfrm>
          <a:prstGeom prst="rect">
            <a:avLst/>
          </a:prstGeom>
        </p:spPr>
      </p:pic>
    </p:spTree>
    <p:extLst>
      <p:ext uri="{BB962C8B-B14F-4D97-AF65-F5344CB8AC3E}">
        <p14:creationId xmlns:p14="http://schemas.microsoft.com/office/powerpoint/2010/main" val="1428062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Footer Placeholder 2"/>
          <p:cNvSpPr>
            <a:spLocks noGrp="1"/>
          </p:cNvSpPr>
          <p:nvPr>
            <p:ph type="ftr" sz="quarter" idx="10"/>
          </p:nvPr>
        </p:nvSpPr>
        <p:spPr>
          <a:xfrm>
            <a:off x="609600" y="6356354"/>
            <a:ext cx="3860800" cy="271463"/>
          </a:xfrm>
          <a:prstGeom prst="rect">
            <a:avLst/>
          </a:prstGeom>
        </p:spPr>
        <p:txBody>
          <a:bodyPr lIns="121917" tIns="60958" rIns="121917" bIns="60958" anchor="ctr" anchorCtr="0"/>
          <a:lstStyle>
            <a:lvl1pPr algn="l" fontAlgn="auto">
              <a:spcBef>
                <a:spcPts val="0"/>
              </a:spcBef>
              <a:spcAft>
                <a:spcPts val="0"/>
              </a:spcAft>
              <a:defRPr sz="800">
                <a:solidFill>
                  <a:srgbClr val="FFFFFF"/>
                </a:solidFill>
                <a:latin typeface="Arial"/>
                <a:ea typeface="+mn-ea"/>
                <a:cs typeface="+mn-cs"/>
              </a:defRPr>
            </a:lvl1pPr>
          </a:lstStyle>
          <a:p>
            <a:pPr defTabSz="609585">
              <a:defRPr/>
            </a:pPr>
            <a:endParaRPr lang="en-US" kern="1200" dirty="0"/>
          </a:p>
        </p:txBody>
      </p:sp>
      <p:pic>
        <p:nvPicPr>
          <p:cNvPr id="12" name="Picture 11" descr="MongoDB_Logo_Knockout_RGB.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70785" y="6313467"/>
            <a:ext cx="1711623" cy="368324"/>
          </a:xfrm>
          <a:prstGeom prst="rect">
            <a:avLst/>
          </a:prstGeom>
        </p:spPr>
      </p:pic>
      <p:sp>
        <p:nvSpPr>
          <p:cNvPr id="7" name="Title 1"/>
          <p:cNvSpPr>
            <a:spLocks noGrp="1"/>
          </p:cNvSpPr>
          <p:nvPr>
            <p:ph type="title"/>
          </p:nvPr>
        </p:nvSpPr>
        <p:spPr>
          <a:xfrm>
            <a:off x="677341" y="2857500"/>
            <a:ext cx="10905065" cy="1143000"/>
          </a:xfrm>
          <a:prstGeom prst="rect">
            <a:avLst/>
          </a:prstGeom>
        </p:spPr>
        <p:txBody>
          <a:bodyPr vert="horz" lIns="0" tIns="0" rIns="0" bIns="0" anchor="ctr" anchorCtr="0"/>
          <a:lstStyle>
            <a:lvl1pPr algn="l">
              <a:defRPr sz="4000" b="1" i="0" cap="none" spc="31">
                <a:ln>
                  <a:noFill/>
                </a:ln>
                <a:solidFill>
                  <a:schemeClr val="tx1"/>
                </a:solidFill>
                <a:effectLst/>
                <a:latin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5220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9600" y="1435103"/>
            <a:ext cx="5384800" cy="4618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3"/>
          <p:cNvSpPr>
            <a:spLocks noGrp="1"/>
          </p:cNvSpPr>
          <p:nvPr>
            <p:ph sz="half" idx="10"/>
          </p:nvPr>
        </p:nvSpPr>
        <p:spPr>
          <a:xfrm>
            <a:off x="6197600" y="1435103"/>
            <a:ext cx="5384800" cy="4618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Placeholder 17"/>
          <p:cNvSpPr>
            <a:spLocks noGrp="1"/>
          </p:cNvSpPr>
          <p:nvPr>
            <p:ph type="title"/>
          </p:nvPr>
        </p:nvSpPr>
        <p:spPr>
          <a:xfrm>
            <a:off x="609600" y="9275"/>
            <a:ext cx="10972800" cy="1143000"/>
          </a:xfrm>
          <a:prstGeom prst="rect">
            <a:avLst/>
          </a:prstGeom>
        </p:spPr>
        <p:txBody>
          <a:bodyPr/>
          <a:lstStyle>
            <a:lvl1pPr>
              <a:defRPr>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37044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10055"/>
            <a:ext cx="10972799" cy="1143000"/>
          </a:xfrm>
          <a:prstGeom prst="rect">
            <a:avLst/>
          </a:prstGeom>
          <a:noFill/>
          <a:ln>
            <a:noFill/>
          </a:ln>
        </p:spPr>
        <p:txBody>
          <a:bodyPr lIns="91425" tIns="91425" rIns="91425" bIns="91425" anchor="ctr" anchorCtr="0"/>
          <a:lstStyle>
            <a:lvl1pPr marL="0" marR="0" lvl="0" indent="0" algn="ctr" rtl="0">
              <a:spcBef>
                <a:spcPts val="0"/>
              </a:spcBef>
              <a:buClr>
                <a:srgbClr val="242423"/>
              </a:buClr>
              <a:buFont typeface="Arial"/>
              <a:buNone/>
              <a:defRPr sz="3600" b="1" i="0" u="none" strike="noStrike" cap="none">
                <a:solidFill>
                  <a:srgbClr val="242423"/>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09600" y="1471083"/>
            <a:ext cx="10972799" cy="4974165"/>
          </a:xfrm>
          <a:prstGeom prst="rect">
            <a:avLst/>
          </a:prstGeom>
          <a:noFill/>
          <a:ln>
            <a:noFill/>
          </a:ln>
        </p:spPr>
        <p:txBody>
          <a:bodyPr lIns="91425" tIns="91425" rIns="91425" bIns="91425" anchor="t" anchorCtr="0"/>
          <a:lstStyle>
            <a:lvl1pPr marL="342900" marR="0" lvl="0" indent="-241300" algn="l" rtl="0">
              <a:spcBef>
                <a:spcPts val="320"/>
              </a:spcBef>
              <a:buClr>
                <a:srgbClr val="6D6C6C"/>
              </a:buClr>
              <a:buSzPct val="100000"/>
              <a:buFont typeface="Arial"/>
              <a:buChar char="•"/>
              <a:defRPr sz="1600" b="0" i="0" u="none" strike="noStrike" cap="none">
                <a:solidFill>
                  <a:srgbClr val="6D6C6C"/>
                </a:solidFill>
                <a:latin typeface="Arial"/>
                <a:ea typeface="Arial"/>
                <a:cs typeface="Arial"/>
                <a:sym typeface="Arial"/>
              </a:defRPr>
            </a:lvl1pPr>
            <a:lvl2pPr marL="742950" marR="0" lvl="1" indent="-184150" algn="l" rtl="0">
              <a:spcBef>
                <a:spcPts val="320"/>
              </a:spcBef>
              <a:buClr>
                <a:srgbClr val="6D6C6C"/>
              </a:buClr>
              <a:buSzPct val="100000"/>
              <a:buFont typeface="Arial"/>
              <a:buChar char="–"/>
              <a:defRPr sz="1600" b="0" i="0" u="none" strike="noStrike" cap="none">
                <a:solidFill>
                  <a:srgbClr val="6D6C6C"/>
                </a:solidFill>
                <a:latin typeface="Arial"/>
                <a:ea typeface="Arial"/>
                <a:cs typeface="Arial"/>
                <a:sym typeface="Arial"/>
              </a:defRPr>
            </a:lvl2pPr>
            <a:lvl3pPr marL="1143000" marR="0" lvl="2" indent="-127000" algn="l" rtl="0">
              <a:spcBef>
                <a:spcPts val="320"/>
              </a:spcBef>
              <a:buClr>
                <a:srgbClr val="6D6C6C"/>
              </a:buClr>
              <a:buSzPct val="100000"/>
              <a:buFont typeface="Arial"/>
              <a:buChar char="•"/>
              <a:defRPr sz="1600" b="0" i="0" u="none" strike="noStrike" cap="none">
                <a:solidFill>
                  <a:srgbClr val="6D6C6C"/>
                </a:solidFill>
                <a:latin typeface="Arial"/>
                <a:ea typeface="Arial"/>
                <a:cs typeface="Arial"/>
                <a:sym typeface="Arial"/>
              </a:defRPr>
            </a:lvl3pPr>
            <a:lvl4pPr marL="1600200" marR="0" lvl="3" indent="-127000" algn="l" rtl="0">
              <a:spcBef>
                <a:spcPts val="320"/>
              </a:spcBef>
              <a:buClr>
                <a:srgbClr val="6D6C6C"/>
              </a:buClr>
              <a:buSzPct val="100000"/>
              <a:buFont typeface="Arial"/>
              <a:buChar char="–"/>
              <a:defRPr sz="1600" b="0" i="0" u="none" strike="noStrike" cap="none">
                <a:solidFill>
                  <a:srgbClr val="6D6C6C"/>
                </a:solidFill>
                <a:latin typeface="Arial"/>
                <a:ea typeface="Arial"/>
                <a:cs typeface="Arial"/>
                <a:sym typeface="Arial"/>
              </a:defRPr>
            </a:lvl4pPr>
            <a:lvl5pPr marL="2057400" marR="0" lvl="4" indent="-127000" algn="l" rtl="0">
              <a:spcBef>
                <a:spcPts val="320"/>
              </a:spcBef>
              <a:buClr>
                <a:srgbClr val="6D6C6C"/>
              </a:buClr>
              <a:buSzPct val="100000"/>
              <a:buFont typeface="Arial"/>
              <a:buChar char="»"/>
              <a:defRPr sz="1600" b="0" i="0" u="none" strike="noStrike" cap="none">
                <a:solidFill>
                  <a:srgbClr val="6D6C6C"/>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4" r:id="rId2"/>
    <p:sldLayoutId id="2147483663" r:id="rId3"/>
    <p:sldLayoutId id="214748366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21917" tIns="60958" rIns="121917" bIns="60958"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121917" tIns="60958" rIns="121917" bIns="6095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7314986"/>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txStyles>
    <p:titleStyle>
      <a:lvl1pPr algn="ctr" defTabSz="457189" rtl="0" eaLnBrk="1" latinLnBrk="0" hangingPunct="1">
        <a:spcBef>
          <a:spcPct val="0"/>
        </a:spcBef>
        <a:buNone/>
        <a:defRPr sz="3600" b="1" kern="1200" spc="-151">
          <a:solidFill>
            <a:srgbClr val="242423"/>
          </a:solidFill>
          <a:latin typeface="Arial"/>
          <a:ea typeface="+mj-ea"/>
          <a:cs typeface="Arial"/>
        </a:defRPr>
      </a:lvl1pPr>
    </p:titleStyle>
    <p:bodyStyle>
      <a:lvl1pPr marL="342891" indent="-342891" algn="l" defTabSz="457189" rtl="0" eaLnBrk="1" latinLnBrk="0" hangingPunct="1">
        <a:spcBef>
          <a:spcPct val="20000"/>
        </a:spcBef>
        <a:buFont typeface="Arial"/>
        <a:buChar char="•"/>
        <a:defRPr sz="1600" kern="1200">
          <a:solidFill>
            <a:srgbClr val="6D6C6C"/>
          </a:solidFill>
          <a:latin typeface="Arial"/>
          <a:ea typeface="+mn-ea"/>
          <a:cs typeface="Arial"/>
        </a:defRPr>
      </a:lvl1pPr>
      <a:lvl2pPr marL="742932" indent="-285744" algn="l" defTabSz="457189" rtl="0" eaLnBrk="1" latinLnBrk="0" hangingPunct="1">
        <a:spcBef>
          <a:spcPct val="20000"/>
        </a:spcBef>
        <a:buFont typeface="Arial"/>
        <a:buChar char="–"/>
        <a:defRPr sz="1600" kern="1200">
          <a:solidFill>
            <a:srgbClr val="6D6C6C"/>
          </a:solidFill>
          <a:latin typeface="Arial"/>
          <a:ea typeface="+mn-ea"/>
          <a:cs typeface="Arial"/>
        </a:defRPr>
      </a:lvl2pPr>
      <a:lvl3pPr marL="1142971" indent="-228594" algn="l" defTabSz="457189" rtl="0" eaLnBrk="1" latinLnBrk="0" hangingPunct="1">
        <a:spcBef>
          <a:spcPct val="20000"/>
        </a:spcBef>
        <a:buFont typeface="Arial"/>
        <a:buChar char="•"/>
        <a:defRPr sz="1600" kern="1200">
          <a:solidFill>
            <a:srgbClr val="6D6C6C"/>
          </a:solidFill>
          <a:latin typeface="Arial"/>
          <a:ea typeface="+mn-ea"/>
          <a:cs typeface="Arial"/>
        </a:defRPr>
      </a:lvl3pPr>
      <a:lvl4pPr marL="1600160" indent="-228594" algn="l" defTabSz="457189" rtl="0" eaLnBrk="1" latinLnBrk="0" hangingPunct="1">
        <a:spcBef>
          <a:spcPct val="20000"/>
        </a:spcBef>
        <a:buFont typeface="Arial"/>
        <a:buChar char="–"/>
        <a:defRPr sz="1600" kern="1200">
          <a:solidFill>
            <a:srgbClr val="6D6C6C"/>
          </a:solidFill>
          <a:latin typeface="Arial"/>
          <a:ea typeface="+mn-ea"/>
          <a:cs typeface="Arial"/>
        </a:defRPr>
      </a:lvl4pPr>
      <a:lvl5pPr marL="2057349" indent="-228594" algn="l" defTabSz="457189" rtl="0" eaLnBrk="1" latinLnBrk="0" hangingPunct="1">
        <a:spcBef>
          <a:spcPct val="20000"/>
        </a:spcBef>
        <a:buFont typeface="Arial"/>
        <a:buChar char="»"/>
        <a:defRPr sz="1600" kern="1200">
          <a:solidFill>
            <a:srgbClr val="6D6C6C"/>
          </a:solidFill>
          <a:latin typeface="Arial"/>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farrell0/MongoDB-Developers-Notebook"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www.redbooks.ibm.com/abstracts/sg247138.html?Open"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3">
            <a:alphaModFix/>
          </a:blip>
          <a:srcRect/>
          <a:stretch/>
        </p:blipFill>
        <p:spPr>
          <a:xfrm>
            <a:off x="7162800" y="2403505"/>
            <a:ext cx="4572000" cy="2050990"/>
          </a:xfrm>
          <a:prstGeom prst="rect">
            <a:avLst/>
          </a:prstGeom>
          <a:noFill/>
          <a:ln>
            <a:noFill/>
          </a:ln>
        </p:spPr>
      </p:pic>
      <p:sp>
        <p:nvSpPr>
          <p:cNvPr id="2" name="TextBox 1"/>
          <p:cNvSpPr txBox="1"/>
          <p:nvPr/>
        </p:nvSpPr>
        <p:spPr>
          <a:xfrm>
            <a:off x="533400" y="3031479"/>
            <a:ext cx="5559535" cy="584775"/>
          </a:xfrm>
          <a:prstGeom prst="rect">
            <a:avLst/>
          </a:prstGeom>
          <a:noFill/>
        </p:spPr>
        <p:txBody>
          <a:bodyPr wrap="none" rtlCol="0">
            <a:spAutoFit/>
          </a:bodyPr>
          <a:lstStyle/>
          <a:p>
            <a:r>
              <a:rPr lang="en-US" sz="3200" dirty="0" smtClean="0">
                <a:solidFill>
                  <a:schemeClr val="bg1"/>
                </a:solidFill>
              </a:rPr>
              <a:t>Query tuning, index utilization</a:t>
            </a:r>
          </a:p>
        </p:txBody>
      </p:sp>
    </p:spTree>
    <p:extLst>
      <p:ext uri="{BB962C8B-B14F-4D97-AF65-F5344CB8AC3E}">
        <p14:creationId xmlns:p14="http://schemas.microsoft.com/office/powerpoint/2010/main" val="3162783523"/>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Negation of an index</a:t>
            </a:r>
            <a:endParaRPr lang="en-US" dirty="0"/>
          </a:p>
        </p:txBody>
      </p:sp>
      <p:sp>
        <p:nvSpPr>
          <p:cNvPr id="3" name="TextBox 2"/>
          <p:cNvSpPr txBox="1"/>
          <p:nvPr/>
        </p:nvSpPr>
        <p:spPr>
          <a:xfrm>
            <a:off x="685800" y="1143000"/>
            <a:ext cx="6992620" cy="5447645"/>
          </a:xfrm>
          <a:prstGeom prst="rect">
            <a:avLst/>
          </a:prstGeom>
          <a:noFill/>
        </p:spPr>
        <p:txBody>
          <a:bodyPr wrap="none" rtlCol="0">
            <a:spAutoFit/>
          </a:bodyPr>
          <a:lstStyle/>
          <a:p>
            <a:pPr marL="342900" indent="-342900">
              <a:buFont typeface="+mj-lt"/>
              <a:buAutoNum type="arabicPeriod"/>
            </a:pPr>
            <a:r>
              <a:rPr lang="en-US" sz="2800" dirty="0" smtClean="0">
                <a:solidFill>
                  <a:schemeClr val="accent1">
                    <a:lumMod val="50000"/>
                  </a:schemeClr>
                </a:solidFill>
              </a:rPr>
              <a:t>Non-initial substring</a:t>
            </a:r>
          </a:p>
          <a:p>
            <a:pPr marL="342900" indent="-342900">
              <a:buFont typeface="+mj-lt"/>
              <a:buAutoNum type="arabicPeriod"/>
            </a:pPr>
            <a:r>
              <a:rPr lang="en-US" sz="2800" dirty="0" smtClean="0">
                <a:solidFill>
                  <a:schemeClr val="accent1">
                    <a:lumMod val="50000"/>
                  </a:schemeClr>
                </a:solidFill>
              </a:rPr>
              <a:t>Non-anchored compound/composite key</a:t>
            </a:r>
          </a:p>
          <a:p>
            <a:pPr marL="342900" indent="-342900">
              <a:buFont typeface="+mj-lt"/>
              <a:buAutoNum type="arabicPeriod"/>
            </a:pPr>
            <a:r>
              <a:rPr lang="en-US" sz="2800" dirty="0" smtClean="0">
                <a:solidFill>
                  <a:schemeClr val="accent1">
                    <a:lumMod val="50000"/>
                  </a:schemeClr>
                </a:solidFill>
              </a:rPr>
              <a:t>(Poor) selectivity of a filter</a:t>
            </a:r>
          </a:p>
          <a:p>
            <a:pPr marL="342900" indent="-342900">
              <a:buFont typeface="+mj-lt"/>
              <a:buAutoNum type="arabicPeriod"/>
            </a:pPr>
            <a:endParaRPr lang="en-US" sz="2400" dirty="0">
              <a:solidFill>
                <a:schemeClr val="accent1">
                  <a:lumMod val="50000"/>
                </a:schemeClr>
              </a:solidFill>
            </a:endParaRPr>
          </a:p>
          <a:p>
            <a:r>
              <a:rPr lang="en-US" sz="2400" u="sng" dirty="0" smtClean="0">
                <a:solidFill>
                  <a:schemeClr val="accent1">
                    <a:lumMod val="50000"/>
                  </a:schemeClr>
                </a:solidFill>
              </a:rPr>
              <a:t>Partial negation of an index</a:t>
            </a:r>
            <a:r>
              <a:rPr lang="en-US" sz="2400" dirty="0" smtClean="0">
                <a:solidFill>
                  <a:schemeClr val="accent1">
                    <a:lumMod val="50000"/>
                  </a:schemeClr>
                </a:solidFill>
              </a:rPr>
              <a:t>-</a:t>
            </a:r>
          </a:p>
          <a:p>
            <a:pPr marL="228600"/>
            <a:r>
              <a:rPr lang="en-US" sz="2400" dirty="0"/>
              <a:t>CREATE INDEX i1 ON </a:t>
            </a:r>
            <a:r>
              <a:rPr lang="en-US" sz="2400" dirty="0" smtClean="0"/>
              <a:t>t2 </a:t>
            </a:r>
            <a:r>
              <a:rPr lang="en-US" sz="2400" dirty="0"/>
              <a:t>(</a:t>
            </a:r>
            <a:r>
              <a:rPr lang="en-US" sz="2400" dirty="0" smtClean="0"/>
              <a:t>col1, col2);</a:t>
            </a:r>
            <a:endParaRPr lang="en-US" sz="2400" dirty="0"/>
          </a:p>
          <a:p>
            <a:pPr marL="228600"/>
            <a:r>
              <a:rPr lang="en-US" sz="2400" dirty="0" smtClean="0"/>
              <a:t>   //</a:t>
            </a:r>
            <a:endParaRPr lang="en-US" sz="2400" dirty="0"/>
          </a:p>
          <a:p>
            <a:pPr marL="228600"/>
            <a:r>
              <a:rPr lang="en-US" sz="2400" dirty="0"/>
              <a:t>SELECT * FROM t1 </a:t>
            </a:r>
          </a:p>
          <a:p>
            <a:pPr marL="228600"/>
            <a:r>
              <a:rPr lang="en-US" sz="2400" dirty="0"/>
              <a:t>WHERE </a:t>
            </a:r>
            <a:r>
              <a:rPr lang="en-US" sz="2400" dirty="0" smtClean="0"/>
              <a:t>col1 &gt; 100 AND col2 = “x”;</a:t>
            </a:r>
          </a:p>
          <a:p>
            <a:pPr marL="228600"/>
            <a:endParaRPr lang="en-US" sz="2400" dirty="0"/>
          </a:p>
          <a:p>
            <a:r>
              <a:rPr lang="en-US" sz="2400" u="sng" dirty="0" smtClean="0">
                <a:solidFill>
                  <a:schemeClr val="accent1">
                    <a:lumMod val="50000"/>
                  </a:schemeClr>
                </a:solidFill>
              </a:rPr>
              <a:t>Exception to all above</a:t>
            </a:r>
            <a:r>
              <a:rPr lang="en-US" sz="2400" dirty="0" smtClean="0">
                <a:solidFill>
                  <a:schemeClr val="accent1">
                    <a:lumMod val="50000"/>
                  </a:schemeClr>
                </a:solidFill>
              </a:rPr>
              <a:t>-</a:t>
            </a:r>
          </a:p>
          <a:p>
            <a:pPr marL="228600"/>
            <a:r>
              <a:rPr lang="en-US" sz="2400" dirty="0" smtClean="0">
                <a:solidFill>
                  <a:schemeClr val="accent1">
                    <a:lumMod val="50000"/>
                  </a:schemeClr>
                </a:solidFill>
              </a:rPr>
              <a:t>Covered query/key-only</a:t>
            </a:r>
            <a:endParaRPr lang="en-US" sz="2400" dirty="0">
              <a:solidFill>
                <a:schemeClr val="accent1">
                  <a:lumMod val="50000"/>
                </a:schemeClr>
              </a:solidFill>
            </a:endParaRPr>
          </a:p>
          <a:p>
            <a:pPr marL="228600" lvl="1"/>
            <a:endParaRPr lang="en-US" sz="2400" dirty="0" smtClean="0"/>
          </a:p>
          <a:p>
            <a:endParaRPr lang="en-US" sz="24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163" y="3962400"/>
            <a:ext cx="384587" cy="66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84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 Stage database server back end</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95399"/>
            <a:ext cx="8148918" cy="45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8869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799" cy="1143000"/>
          </a:xfrm>
        </p:spPr>
        <p:txBody>
          <a:bodyPr/>
          <a:lstStyle/>
          <a:p>
            <a:r>
              <a:rPr lang="en-US" sz="5400" dirty="0" smtClean="0"/>
              <a:t>Query Optimizers</a:t>
            </a:r>
            <a:endParaRPr lang="en-US" sz="5400" dirty="0"/>
          </a:p>
        </p:txBody>
      </p:sp>
      <p:pic>
        <p:nvPicPr>
          <p:cNvPr id="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155" y="2562225"/>
            <a:ext cx="544512" cy="115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129" y="2562225"/>
            <a:ext cx="544512" cy="115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75529" y="2677616"/>
            <a:ext cx="1877437" cy="923330"/>
          </a:xfrm>
          <a:prstGeom prst="rect">
            <a:avLst/>
          </a:prstGeom>
          <a:noFill/>
        </p:spPr>
        <p:txBody>
          <a:bodyPr wrap="none" rtlCol="0">
            <a:spAutoFit/>
          </a:bodyPr>
          <a:lstStyle/>
          <a:p>
            <a:r>
              <a:rPr lang="en-US" sz="5400" b="1" dirty="0" smtClean="0"/>
              <a:t>Rule </a:t>
            </a:r>
            <a:endParaRPr lang="en-US" sz="5400" b="1" dirty="0"/>
          </a:p>
        </p:txBody>
      </p:sp>
      <p:sp>
        <p:nvSpPr>
          <p:cNvPr id="6" name="TextBox 5"/>
          <p:cNvSpPr txBox="1"/>
          <p:nvPr/>
        </p:nvSpPr>
        <p:spPr>
          <a:xfrm>
            <a:off x="5104529" y="2638891"/>
            <a:ext cx="1915909" cy="923330"/>
          </a:xfrm>
          <a:prstGeom prst="rect">
            <a:avLst/>
          </a:prstGeom>
          <a:noFill/>
        </p:spPr>
        <p:txBody>
          <a:bodyPr wrap="none" rtlCol="0">
            <a:spAutoFit/>
          </a:bodyPr>
          <a:lstStyle/>
          <a:p>
            <a:r>
              <a:rPr lang="en-US" sz="5400" b="1" dirty="0" smtClean="0"/>
              <a:t>Cost </a:t>
            </a:r>
            <a:endParaRPr lang="en-US" sz="5400" b="1" dirty="0"/>
          </a:p>
        </p:txBody>
      </p:sp>
      <p:sp>
        <p:nvSpPr>
          <p:cNvPr id="7" name="TextBox 6"/>
          <p:cNvSpPr txBox="1"/>
          <p:nvPr/>
        </p:nvSpPr>
        <p:spPr>
          <a:xfrm>
            <a:off x="8653682" y="2315726"/>
            <a:ext cx="936475" cy="1569660"/>
          </a:xfrm>
          <a:prstGeom prst="rect">
            <a:avLst/>
          </a:prstGeom>
          <a:noFill/>
        </p:spPr>
        <p:txBody>
          <a:bodyPr wrap="none" rtlCol="0">
            <a:spAutoFit/>
          </a:bodyPr>
          <a:lstStyle/>
          <a:p>
            <a:r>
              <a:rPr lang="en-US" sz="9600" b="1" dirty="0" smtClean="0">
                <a:solidFill>
                  <a:schemeClr val="accent1">
                    <a:lumMod val="50000"/>
                  </a:schemeClr>
                </a:solidFill>
              </a:rPr>
              <a:t>?</a:t>
            </a:r>
            <a:endParaRPr lang="en-US" sz="9600" b="1" dirty="0">
              <a:solidFill>
                <a:schemeClr val="accent1">
                  <a:lumMod val="50000"/>
                </a:schemeClr>
              </a:solidFill>
            </a:endParaRPr>
          </a:p>
        </p:txBody>
      </p:sp>
    </p:spTree>
    <p:extLst>
      <p:ext uri="{BB962C8B-B14F-4D97-AF65-F5344CB8AC3E}">
        <p14:creationId xmlns:p14="http://schemas.microsoft.com/office/powerpoint/2010/main" val="95168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Rules to a rule based optimizer</a:t>
            </a:r>
            <a:endParaRPr lang="en-US" dirty="0"/>
          </a:p>
        </p:txBody>
      </p:sp>
      <p:sp>
        <p:nvSpPr>
          <p:cNvPr id="3" name="TextBox 2"/>
          <p:cNvSpPr txBox="1"/>
          <p:nvPr/>
        </p:nvSpPr>
        <p:spPr>
          <a:xfrm>
            <a:off x="1066800" y="1905000"/>
            <a:ext cx="4511171" cy="2246769"/>
          </a:xfrm>
          <a:prstGeom prst="rect">
            <a:avLst/>
          </a:prstGeom>
          <a:noFill/>
        </p:spPr>
        <p:txBody>
          <a:bodyPr wrap="none" rtlCol="0">
            <a:spAutoFit/>
          </a:bodyPr>
          <a:lstStyle/>
          <a:p>
            <a:pPr marL="342900" indent="-342900">
              <a:buFont typeface="+mj-lt"/>
              <a:buAutoNum type="arabicPeriod"/>
            </a:pPr>
            <a:r>
              <a:rPr lang="en-US" sz="2800" dirty="0" smtClean="0"/>
              <a:t>Outer table joins</a:t>
            </a:r>
          </a:p>
          <a:p>
            <a:pPr marL="342900" indent="-342900">
              <a:buFont typeface="+mj-lt"/>
              <a:buAutoNum type="arabicPeriod"/>
            </a:pPr>
            <a:r>
              <a:rPr lang="en-US" sz="2800" dirty="0" smtClean="0"/>
              <a:t>(Non-outer) table joins</a:t>
            </a:r>
          </a:p>
          <a:p>
            <a:pPr marL="342900" indent="-342900">
              <a:buFont typeface="+mj-lt"/>
              <a:buAutoNum type="arabicPeriod"/>
            </a:pPr>
            <a:r>
              <a:rPr lang="en-US" sz="2800" dirty="0" smtClean="0"/>
              <a:t>Filter criteria (predicates)</a:t>
            </a:r>
          </a:p>
          <a:p>
            <a:pPr marL="342900" indent="-342900">
              <a:buFont typeface="+mj-lt"/>
              <a:buAutoNum type="arabicPeriod"/>
            </a:pPr>
            <a:r>
              <a:rPr lang="en-US" sz="2800" dirty="0" smtClean="0"/>
              <a:t>Table size</a:t>
            </a:r>
          </a:p>
          <a:p>
            <a:pPr marL="342900" indent="-342900">
              <a:buFont typeface="+mj-lt"/>
              <a:buAutoNum type="arabicPeriod"/>
            </a:pPr>
            <a:r>
              <a:rPr lang="en-US" sz="2800" dirty="0" smtClean="0"/>
              <a:t>Table cardinality</a:t>
            </a:r>
            <a:endParaRPr lang="en-US" sz="2800" dirty="0"/>
          </a:p>
        </p:txBody>
      </p:sp>
      <p:sp>
        <p:nvSpPr>
          <p:cNvPr id="4" name="TextBox 3"/>
          <p:cNvSpPr txBox="1"/>
          <p:nvPr/>
        </p:nvSpPr>
        <p:spPr>
          <a:xfrm>
            <a:off x="6400800" y="1600200"/>
            <a:ext cx="5486400" cy="4154984"/>
          </a:xfrm>
          <a:prstGeom prst="rect">
            <a:avLst/>
          </a:prstGeom>
          <a:noFill/>
        </p:spPr>
        <p:txBody>
          <a:bodyPr wrap="square" rtlCol="0">
            <a:spAutoFit/>
          </a:bodyPr>
          <a:lstStyle/>
          <a:p>
            <a:r>
              <a:rPr lang="en-US" sz="2400" dirty="0" smtClean="0"/>
              <a:t>SELECT *</a:t>
            </a:r>
          </a:p>
          <a:p>
            <a:r>
              <a:rPr lang="en-US" sz="2400" dirty="0" smtClean="0"/>
              <a:t>FROM </a:t>
            </a:r>
            <a:r>
              <a:rPr lang="en-US" sz="2400" dirty="0" err="1" smtClean="0"/>
              <a:t>orderHeader</a:t>
            </a:r>
            <a:r>
              <a:rPr lang="en-US" sz="2400" dirty="0" smtClean="0"/>
              <a:t>, </a:t>
            </a:r>
            <a:r>
              <a:rPr lang="en-US" sz="2400" dirty="0" err="1" smtClean="0"/>
              <a:t>orderLineItems</a:t>
            </a:r>
            <a:endParaRPr lang="en-US" sz="2400" dirty="0" smtClean="0"/>
          </a:p>
          <a:p>
            <a:r>
              <a:rPr lang="en-US" sz="2400" dirty="0" smtClean="0"/>
              <a:t>WHERE </a:t>
            </a:r>
          </a:p>
          <a:p>
            <a:r>
              <a:rPr lang="en-US" sz="2400" dirty="0"/>
              <a:t> </a:t>
            </a:r>
            <a:r>
              <a:rPr lang="en-US" sz="2400" dirty="0" smtClean="0"/>
              <a:t>  </a:t>
            </a:r>
            <a:r>
              <a:rPr lang="en-US" sz="2400" dirty="0" err="1" smtClean="0"/>
              <a:t>oh.orderNumber</a:t>
            </a:r>
            <a:r>
              <a:rPr lang="en-US" sz="2400" dirty="0" smtClean="0"/>
              <a:t> =</a:t>
            </a:r>
          </a:p>
          <a:p>
            <a:r>
              <a:rPr lang="en-US" sz="2400" dirty="0"/>
              <a:t> </a:t>
            </a:r>
            <a:r>
              <a:rPr lang="en-US" sz="2400" dirty="0" smtClean="0"/>
              <a:t>  </a:t>
            </a:r>
            <a:r>
              <a:rPr lang="en-US" sz="2400" dirty="0" err="1" smtClean="0"/>
              <a:t>oi.orderNumber</a:t>
            </a:r>
            <a:r>
              <a:rPr lang="en-US" sz="2400" dirty="0" smtClean="0"/>
              <a:t>;</a:t>
            </a:r>
          </a:p>
          <a:p>
            <a:endParaRPr lang="en-US" sz="2400" dirty="0"/>
          </a:p>
          <a:p>
            <a:endParaRPr lang="en-US" sz="2400" dirty="0" smtClean="0"/>
          </a:p>
          <a:p>
            <a:r>
              <a:rPr lang="en-US" sz="2400" dirty="0" smtClean="0"/>
              <a:t>SELECT *</a:t>
            </a:r>
          </a:p>
          <a:p>
            <a:r>
              <a:rPr lang="en-US" sz="2400" dirty="0" smtClean="0"/>
              <a:t>FROM persons, OUTER automobiles</a:t>
            </a:r>
          </a:p>
          <a:p>
            <a:r>
              <a:rPr lang="en-US" sz="2400" dirty="0" smtClean="0"/>
              <a:t>WHERE </a:t>
            </a:r>
          </a:p>
          <a:p>
            <a:r>
              <a:rPr lang="en-US" sz="2400" dirty="0"/>
              <a:t> </a:t>
            </a:r>
            <a:r>
              <a:rPr lang="en-US" sz="2400" dirty="0" smtClean="0"/>
              <a:t>  </a:t>
            </a:r>
            <a:r>
              <a:rPr lang="en-US" sz="2400" dirty="0" err="1" smtClean="0"/>
              <a:t>p.personId</a:t>
            </a:r>
            <a:r>
              <a:rPr lang="en-US" sz="2400" dirty="0" smtClean="0"/>
              <a:t> = </a:t>
            </a:r>
            <a:r>
              <a:rPr lang="en-US" sz="2400" dirty="0" err="1" smtClean="0"/>
              <a:t>a.personId</a:t>
            </a:r>
            <a:r>
              <a:rPr lang="en-US" sz="2400" dirty="0" smtClean="0"/>
              <a:t>;</a:t>
            </a:r>
            <a:endParaRPr lang="en-US" sz="2400" dirty="0"/>
          </a:p>
        </p:txBody>
      </p:sp>
    </p:spTree>
    <p:extLst>
      <p:ext uri="{BB962C8B-B14F-4D97-AF65-F5344CB8AC3E}">
        <p14:creationId xmlns:p14="http://schemas.microsoft.com/office/powerpoint/2010/main" val="3153103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4: final/larger example using SQL</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914400"/>
            <a:ext cx="9091544"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5325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9400"/>
            <a:ext cx="2895599" cy="1143000"/>
          </a:xfrm>
        </p:spPr>
        <p:txBody>
          <a:bodyPr/>
          <a:lstStyle/>
          <a:p>
            <a:r>
              <a:rPr lang="en-US" dirty="0" smtClean="0"/>
              <a:t>Example 4: query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28600"/>
            <a:ext cx="9103349"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9488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4: First predicate</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371600"/>
            <a:ext cx="7456293"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922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55"/>
            <a:ext cx="12420600" cy="1143000"/>
          </a:xfrm>
        </p:spPr>
        <p:txBody>
          <a:bodyPr/>
          <a:lstStyle/>
          <a:p>
            <a:r>
              <a:rPr lang="en-US" sz="3200" dirty="0" smtClean="0"/>
              <a:t>Collection access method: collection scan versus index scan</a:t>
            </a:r>
            <a:endParaRPr lang="en-US" sz="32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815788"/>
            <a:ext cx="7035335"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724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4: Join and predicate</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00200"/>
            <a:ext cx="9087911"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8514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4: Optimal plan</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143000"/>
            <a:ext cx="91551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673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676400"/>
            <a:ext cx="3344046"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hape 110"/>
          <p:cNvSpPr txBox="1">
            <a:spLocks noGrp="1"/>
          </p:cNvSpPr>
          <p:nvPr>
            <p:ph type="title"/>
          </p:nvPr>
        </p:nvSpPr>
        <p:spPr>
          <a:xfrm>
            <a:off x="609600" y="10055"/>
            <a:ext cx="10972799"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242423"/>
              </a:buClr>
              <a:buSzPct val="25000"/>
              <a:buFont typeface="Arial"/>
              <a:buNone/>
            </a:pPr>
            <a:r>
              <a:rPr lang="en-US" sz="3600" b="1" i="0" u="none" strike="noStrike" cap="none" dirty="0" smtClean="0">
                <a:solidFill>
                  <a:srgbClr val="242423"/>
                </a:solidFill>
                <a:latin typeface="Arial"/>
                <a:ea typeface="Arial"/>
                <a:cs typeface="Arial"/>
                <a:sym typeface="Arial"/>
              </a:rPr>
              <a:t>Daily stand up</a:t>
            </a:r>
            <a:endParaRPr lang="en-US" sz="3600" b="1" i="0" u="none" strike="noStrike" cap="none" dirty="0">
              <a:solidFill>
                <a:srgbClr val="242423"/>
              </a:solidFill>
              <a:latin typeface="Arial"/>
              <a:ea typeface="Arial"/>
              <a:cs typeface="Arial"/>
              <a:sym typeface="Arial"/>
            </a:endParaRPr>
          </a:p>
        </p:txBody>
      </p:sp>
      <p:sp>
        <p:nvSpPr>
          <p:cNvPr id="8" name="TextBox 7"/>
          <p:cNvSpPr txBox="1"/>
          <p:nvPr/>
        </p:nvSpPr>
        <p:spPr>
          <a:xfrm>
            <a:off x="4876800" y="1600200"/>
            <a:ext cx="6019800" cy="4524315"/>
          </a:xfrm>
          <a:prstGeom prst="rect">
            <a:avLst/>
          </a:prstGeom>
          <a:noFill/>
        </p:spPr>
        <p:txBody>
          <a:bodyPr wrap="square" rtlCol="0">
            <a:spAutoFit/>
          </a:bodyPr>
          <a:lstStyle/>
          <a:p>
            <a:pPr marL="342900" indent="-342900">
              <a:buFont typeface="Arial"/>
              <a:buChar char="•"/>
            </a:pPr>
            <a:endParaRPr lang="en-US" sz="2400" dirty="0" smtClean="0"/>
          </a:p>
          <a:p>
            <a:pPr marL="342900" indent="-342900">
              <a:buFont typeface="Arial"/>
              <a:buChar char="•"/>
            </a:pPr>
            <a:r>
              <a:rPr lang="en-US" sz="2400" dirty="0" smtClean="0"/>
              <a:t>Name – Company</a:t>
            </a:r>
          </a:p>
          <a:p>
            <a:pPr marL="342900" indent="-342900">
              <a:buFont typeface="Arial"/>
              <a:buChar char="•"/>
            </a:pPr>
            <a:endParaRPr lang="en-US" sz="2400" dirty="0"/>
          </a:p>
          <a:p>
            <a:pPr marL="342900" indent="-342900">
              <a:buFont typeface="Arial"/>
              <a:buChar char="•"/>
            </a:pPr>
            <a:r>
              <a:rPr lang="en-US" sz="2400" dirty="0" smtClean="0"/>
              <a:t>Something about Mongo admin/coding you know that no one else here knows</a:t>
            </a:r>
          </a:p>
          <a:p>
            <a:pPr marL="342900" indent="-342900">
              <a:buFont typeface="Arial"/>
              <a:buChar char="•"/>
            </a:pPr>
            <a:endParaRPr lang="en-US" sz="2400" dirty="0"/>
          </a:p>
          <a:p>
            <a:pPr marL="342900" indent="-342900">
              <a:buFont typeface="Arial"/>
              <a:buChar char="•"/>
            </a:pPr>
            <a:r>
              <a:rPr lang="en-US" sz="2400" dirty="0" smtClean="0"/>
              <a:t>Something about Mongo you wish you knew</a:t>
            </a:r>
          </a:p>
          <a:p>
            <a:pPr marL="342900" indent="-342900">
              <a:buFont typeface="Arial"/>
              <a:buChar char="•"/>
            </a:pPr>
            <a:endParaRPr lang="en-US" sz="2400" dirty="0"/>
          </a:p>
          <a:p>
            <a:pPr marL="342900" indent="-342900">
              <a:buFont typeface="Arial"/>
              <a:buChar char="•"/>
            </a:pPr>
            <a:r>
              <a:rPr lang="en-US" sz="2400" dirty="0" smtClean="0"/>
              <a:t>Your next major Mongo project</a:t>
            </a:r>
            <a:endParaRPr lang="en-US" sz="2400" dirty="0"/>
          </a:p>
          <a:p>
            <a:endParaRPr lang="en-US" sz="2400" dirty="0" smtClean="0"/>
          </a:p>
          <a:p>
            <a:endParaRPr lang="en-US" sz="2400" dirty="0"/>
          </a:p>
        </p:txBody>
      </p:sp>
      <p:sp>
        <p:nvSpPr>
          <p:cNvPr id="9" name="TextBox 8"/>
          <p:cNvSpPr txBox="1"/>
          <p:nvPr/>
        </p:nvSpPr>
        <p:spPr>
          <a:xfrm>
            <a:off x="1095633" y="1981200"/>
            <a:ext cx="1826191" cy="1754327"/>
          </a:xfrm>
          <a:prstGeom prst="rect">
            <a:avLst/>
          </a:prstGeom>
          <a:noFill/>
        </p:spPr>
        <p:txBody>
          <a:bodyPr wrap="none" rtlCol="0">
            <a:spAutoFit/>
          </a:bodyPr>
          <a:lstStyle/>
          <a:p>
            <a:pPr algn="ctr"/>
            <a:r>
              <a:rPr lang="en-US" sz="3600" b="1" dirty="0" smtClean="0">
                <a:solidFill>
                  <a:srgbClr val="FF0000"/>
                </a:solidFill>
              </a:rPr>
              <a:t>Start at </a:t>
            </a:r>
          </a:p>
          <a:p>
            <a:pPr algn="ctr"/>
            <a:r>
              <a:rPr lang="en-US" sz="3600" b="1" dirty="0" smtClean="0">
                <a:solidFill>
                  <a:srgbClr val="FF0000"/>
                </a:solidFill>
              </a:rPr>
              <a:t>the end</a:t>
            </a:r>
          </a:p>
          <a:p>
            <a:pPr algn="ctr"/>
            <a:endParaRPr lang="en-US" sz="3600" b="1" dirty="0">
              <a:solidFill>
                <a:srgbClr val="FF0000"/>
              </a:solidFill>
            </a:endParaRPr>
          </a:p>
        </p:txBody>
      </p:sp>
    </p:spTree>
    <p:extLst>
      <p:ext uri="{BB962C8B-B14F-4D97-AF65-F5344CB8AC3E}">
        <p14:creationId xmlns:p14="http://schemas.microsoft.com/office/powerpoint/2010/main" val="177727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FJS versus </a:t>
            </a:r>
            <a:r>
              <a:rPr lang="en-US" dirty="0" smtClean="0">
                <a:solidFill>
                  <a:schemeClr val="accent5"/>
                </a:solidFill>
              </a:rPr>
              <a:t>ESR: </a:t>
            </a:r>
            <a:r>
              <a:rPr lang="en-US" dirty="0" err="1" smtClean="0">
                <a:solidFill>
                  <a:schemeClr val="accent5"/>
                </a:solidFill>
              </a:rPr>
              <a:t>MongoDB</a:t>
            </a:r>
            <a:endParaRPr lang="en-US" dirty="0">
              <a:solidFill>
                <a:schemeClr val="accent5"/>
              </a:solidFill>
            </a:endParaRPr>
          </a:p>
        </p:txBody>
      </p:sp>
      <p:sp>
        <p:nvSpPr>
          <p:cNvPr id="3" name="TextBox 2"/>
          <p:cNvSpPr txBox="1"/>
          <p:nvPr/>
        </p:nvSpPr>
        <p:spPr>
          <a:xfrm>
            <a:off x="914400" y="2209800"/>
            <a:ext cx="5486400" cy="1938992"/>
          </a:xfrm>
          <a:prstGeom prst="rect">
            <a:avLst/>
          </a:prstGeom>
          <a:noFill/>
        </p:spPr>
        <p:txBody>
          <a:bodyPr wrap="square" rtlCol="0">
            <a:spAutoFit/>
          </a:bodyPr>
          <a:lstStyle/>
          <a:p>
            <a:r>
              <a:rPr lang="en-US" sz="2400" dirty="0"/>
              <a:t>SELECT *</a:t>
            </a:r>
          </a:p>
          <a:p>
            <a:r>
              <a:rPr lang="en-US" sz="2400" dirty="0"/>
              <a:t>FROM collection</a:t>
            </a:r>
          </a:p>
          <a:p>
            <a:r>
              <a:rPr lang="en-US" sz="2400" dirty="0"/>
              <a:t>WHERE </a:t>
            </a:r>
            <a:endParaRPr lang="en-US" sz="2400" dirty="0" smtClean="0"/>
          </a:p>
          <a:p>
            <a:r>
              <a:rPr lang="en-US" sz="2400" dirty="0"/>
              <a:t> </a:t>
            </a:r>
            <a:r>
              <a:rPr lang="en-US" sz="2400" dirty="0" smtClean="0"/>
              <a:t>  col1 </a:t>
            </a:r>
            <a:r>
              <a:rPr lang="en-US" sz="2400" dirty="0"/>
              <a:t>= ‘x’ and col2 &gt; ‘y’</a:t>
            </a:r>
          </a:p>
          <a:p>
            <a:r>
              <a:rPr lang="en-US" sz="2400" dirty="0"/>
              <a:t>ORDER BY col3;</a:t>
            </a:r>
          </a:p>
        </p:txBody>
      </p:sp>
      <p:sp>
        <p:nvSpPr>
          <p:cNvPr id="4" name="TextBox 3"/>
          <p:cNvSpPr txBox="1"/>
          <p:nvPr/>
        </p:nvSpPr>
        <p:spPr>
          <a:xfrm>
            <a:off x="6248400" y="2362200"/>
            <a:ext cx="5313549" cy="1384995"/>
          </a:xfrm>
          <a:prstGeom prst="rect">
            <a:avLst/>
          </a:prstGeom>
          <a:noFill/>
        </p:spPr>
        <p:txBody>
          <a:bodyPr wrap="none" rtlCol="0">
            <a:spAutoFit/>
          </a:bodyPr>
          <a:lstStyle/>
          <a:p>
            <a:pPr algn="ctr"/>
            <a:r>
              <a:rPr lang="en-US" sz="2800" dirty="0" smtClean="0"/>
              <a:t>Filter -&gt; Join -&gt; Sort  (FJS)</a:t>
            </a:r>
          </a:p>
          <a:p>
            <a:pPr algn="ctr"/>
            <a:endParaRPr lang="en-US" sz="2800" dirty="0"/>
          </a:p>
          <a:p>
            <a:pPr algn="ctr"/>
            <a:r>
              <a:rPr lang="en-US" sz="2800" dirty="0" smtClean="0">
                <a:solidFill>
                  <a:schemeClr val="accent5"/>
                </a:solidFill>
              </a:rPr>
              <a:t>Equality -&gt; Sort -&gt; Range (ESR)</a:t>
            </a:r>
            <a:endParaRPr lang="en-US" sz="2800" dirty="0">
              <a:solidFill>
                <a:schemeClr val="accent5"/>
              </a:solidFill>
            </a:endParaRPr>
          </a:p>
        </p:txBody>
      </p:sp>
      <p:cxnSp>
        <p:nvCxnSpPr>
          <p:cNvPr id="6" name="Straight Connector 5"/>
          <p:cNvCxnSpPr/>
          <p:nvPr/>
        </p:nvCxnSpPr>
        <p:spPr>
          <a:xfrm>
            <a:off x="5638800" y="1828800"/>
            <a:ext cx="0" cy="3276600"/>
          </a:xfrm>
          <a:prstGeom prst="line">
            <a:avLst/>
          </a:prstGeom>
          <a:ln>
            <a:prstDash val="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3391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2895600"/>
            <a:ext cx="3736920" cy="584775"/>
          </a:xfrm>
          <a:prstGeom prst="rect">
            <a:avLst/>
          </a:prstGeom>
          <a:noFill/>
        </p:spPr>
        <p:txBody>
          <a:bodyPr wrap="none" rtlCol="0">
            <a:spAutoFit/>
          </a:bodyPr>
          <a:lstStyle/>
          <a:p>
            <a:r>
              <a:rPr lang="en-US" sz="3200" dirty="0" smtClean="0"/>
              <a:t>Problem statement:</a:t>
            </a:r>
            <a:endParaRPr lang="en-US" sz="3200" dirty="0"/>
          </a:p>
        </p:txBody>
      </p:sp>
      <p:sp>
        <p:nvSpPr>
          <p:cNvPr id="4" name="TextBox 3"/>
          <p:cNvSpPr txBox="1"/>
          <p:nvPr/>
        </p:nvSpPr>
        <p:spPr>
          <a:xfrm>
            <a:off x="5562600" y="1941493"/>
            <a:ext cx="6172200" cy="2677656"/>
          </a:xfrm>
          <a:prstGeom prst="rect">
            <a:avLst/>
          </a:prstGeom>
          <a:noFill/>
        </p:spPr>
        <p:txBody>
          <a:bodyPr wrap="square" rtlCol="0">
            <a:spAutoFit/>
          </a:bodyPr>
          <a:lstStyle/>
          <a:p>
            <a:r>
              <a:rPr lang="en-US" sz="2400" dirty="0">
                <a:solidFill>
                  <a:schemeClr val="accent1">
                    <a:lumMod val="50000"/>
                  </a:schemeClr>
                </a:solidFill>
              </a:rPr>
              <a:t>I inherited a </a:t>
            </a:r>
            <a:r>
              <a:rPr lang="en-US" sz="2400" dirty="0" err="1">
                <a:solidFill>
                  <a:schemeClr val="accent1">
                    <a:lumMod val="50000"/>
                  </a:schemeClr>
                </a:solidFill>
              </a:rPr>
              <a:t>MongoDB</a:t>
            </a:r>
            <a:r>
              <a:rPr lang="en-US" sz="2400" dirty="0">
                <a:solidFill>
                  <a:schemeClr val="accent1">
                    <a:lumMod val="50000"/>
                  </a:schemeClr>
                </a:solidFill>
              </a:rPr>
              <a:t> database server with 60 collections and 100 or so indexes. </a:t>
            </a:r>
            <a:endParaRPr lang="en-US" sz="2400" dirty="0" smtClean="0">
              <a:solidFill>
                <a:schemeClr val="accent1">
                  <a:lumMod val="50000"/>
                </a:schemeClr>
              </a:solidFill>
            </a:endParaRPr>
          </a:p>
          <a:p>
            <a:endParaRPr lang="en-US" sz="2400" dirty="0" smtClean="0">
              <a:solidFill>
                <a:schemeClr val="accent1">
                  <a:lumMod val="50000"/>
                </a:schemeClr>
              </a:solidFill>
            </a:endParaRPr>
          </a:p>
          <a:p>
            <a:r>
              <a:rPr lang="en-US" sz="2400" dirty="0" smtClean="0">
                <a:solidFill>
                  <a:schemeClr val="accent1">
                    <a:lumMod val="50000"/>
                  </a:schemeClr>
                </a:solidFill>
              </a:rPr>
              <a:t>The </a:t>
            </a:r>
            <a:r>
              <a:rPr lang="en-US" sz="2400" dirty="0">
                <a:solidFill>
                  <a:schemeClr val="accent1">
                    <a:lumMod val="50000"/>
                  </a:schemeClr>
                </a:solidFill>
              </a:rPr>
              <a:t>business users are complaining about slow report completion times. </a:t>
            </a:r>
            <a:endParaRPr lang="en-US" sz="2400" dirty="0" smtClean="0">
              <a:solidFill>
                <a:schemeClr val="accent1">
                  <a:lumMod val="50000"/>
                </a:schemeClr>
              </a:solidFill>
            </a:endParaRPr>
          </a:p>
          <a:p>
            <a:endParaRPr lang="en-US" sz="2400" dirty="0">
              <a:solidFill>
                <a:schemeClr val="accent1">
                  <a:lumMod val="50000"/>
                </a:schemeClr>
              </a:solidFill>
            </a:endParaRPr>
          </a:p>
          <a:p>
            <a:r>
              <a:rPr lang="en-US" sz="2400" dirty="0" smtClean="0">
                <a:solidFill>
                  <a:schemeClr val="accent1">
                    <a:lumMod val="50000"/>
                  </a:schemeClr>
                </a:solidFill>
              </a:rPr>
              <a:t>What </a:t>
            </a:r>
            <a:r>
              <a:rPr lang="en-US" sz="2400" dirty="0">
                <a:solidFill>
                  <a:schemeClr val="accent1">
                    <a:lumMod val="50000"/>
                  </a:schemeClr>
                </a:solidFill>
              </a:rPr>
              <a:t>can I do to improve performance ?</a:t>
            </a:r>
          </a:p>
        </p:txBody>
      </p:sp>
    </p:spTree>
    <p:extLst>
      <p:ext uri="{BB962C8B-B14F-4D97-AF65-F5344CB8AC3E}">
        <p14:creationId xmlns:p14="http://schemas.microsoft.com/office/powerpoint/2010/main" val="1323692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Skills/tools we need:</a:t>
            </a:r>
            <a:endParaRPr lang="en-US" dirty="0"/>
          </a:p>
        </p:txBody>
      </p:sp>
      <p:sp>
        <p:nvSpPr>
          <p:cNvPr id="3" name="TextBox 2"/>
          <p:cNvSpPr txBox="1"/>
          <p:nvPr/>
        </p:nvSpPr>
        <p:spPr>
          <a:xfrm>
            <a:off x="152400" y="857664"/>
            <a:ext cx="6553200" cy="5262979"/>
          </a:xfrm>
          <a:prstGeom prst="rect">
            <a:avLst/>
          </a:prstGeom>
          <a:noFill/>
        </p:spPr>
        <p:txBody>
          <a:bodyPr wrap="square" rtlCol="0">
            <a:spAutoFit/>
          </a:bodyPr>
          <a:lstStyle/>
          <a:p>
            <a:pPr marL="342900" indent="-342900">
              <a:buFont typeface="Arial" pitchFamily="34" charset="0"/>
              <a:buChar char="•"/>
            </a:pPr>
            <a:r>
              <a:rPr lang="en-US" sz="2400" dirty="0" smtClean="0"/>
              <a:t>Which server</a:t>
            </a:r>
          </a:p>
          <a:p>
            <a:pPr marL="342900" indent="-342900">
              <a:buFont typeface="Arial" pitchFamily="34" charset="0"/>
              <a:buChar char="•"/>
            </a:pPr>
            <a:r>
              <a:rPr lang="en-US" sz="2400" dirty="0" smtClean="0"/>
              <a:t>Which </a:t>
            </a:r>
            <a:r>
              <a:rPr lang="en-US" sz="2400" dirty="0" err="1" smtClean="0"/>
              <a:t>logfile</a:t>
            </a:r>
            <a:endParaRPr lang="en-US" sz="2400" dirty="0" smtClean="0"/>
          </a:p>
          <a:p>
            <a:pPr marL="342900" indent="-342900">
              <a:buFont typeface="Arial" pitchFamily="34" charset="0"/>
              <a:buChar char="•"/>
            </a:pPr>
            <a:r>
              <a:rPr lang="en-US" sz="2400" dirty="0" smtClean="0">
                <a:solidFill>
                  <a:srgbClr val="FF0000"/>
                </a:solidFill>
              </a:rPr>
              <a:t>Server profiling Level</a:t>
            </a:r>
          </a:p>
          <a:p>
            <a:pPr marL="342900" indent="-342900">
              <a:buFont typeface="Arial" pitchFamily="34" charset="0"/>
              <a:buChar char="•"/>
            </a:pPr>
            <a:r>
              <a:rPr lang="en-US" sz="2400" dirty="0" smtClean="0"/>
              <a:t>Which queries</a:t>
            </a:r>
          </a:p>
          <a:p>
            <a:pPr marL="685800" indent="-228600">
              <a:buFont typeface="Arial" pitchFamily="34" charset="0"/>
              <a:buChar char="•"/>
            </a:pPr>
            <a:r>
              <a:rPr lang="en-US" sz="2800" dirty="0" smtClean="0"/>
              <a:t>Cloud/Ops Manager !!</a:t>
            </a:r>
          </a:p>
          <a:p>
            <a:pPr marL="685800" indent="-228600">
              <a:buFont typeface="Arial" pitchFamily="34" charset="0"/>
              <a:buChar char="•"/>
            </a:pPr>
            <a:r>
              <a:rPr lang="en-US" sz="2400" dirty="0" err="1"/>
              <a:t>m</a:t>
            </a:r>
            <a:r>
              <a:rPr lang="en-US" sz="2400" dirty="0" err="1" smtClean="0"/>
              <a:t>tools</a:t>
            </a:r>
            <a:endParaRPr lang="en-US" sz="2400" dirty="0" smtClean="0"/>
          </a:p>
          <a:p>
            <a:pPr marL="685800" indent="-228600">
              <a:buFont typeface="Arial" pitchFamily="34" charset="0"/>
              <a:buChar char="•"/>
            </a:pPr>
            <a:r>
              <a:rPr lang="en-US" sz="2400" dirty="0" smtClean="0"/>
              <a:t>Text processing</a:t>
            </a:r>
          </a:p>
          <a:p>
            <a:pPr marL="228600" indent="-228600">
              <a:buFont typeface="Arial" pitchFamily="34" charset="0"/>
              <a:buChar char="•"/>
            </a:pPr>
            <a:endParaRPr lang="en-US" sz="2400" dirty="0" smtClean="0">
              <a:solidFill>
                <a:schemeClr val="accent5"/>
              </a:solidFill>
            </a:endParaRPr>
          </a:p>
          <a:p>
            <a:pPr marL="228600" indent="-228600">
              <a:buFont typeface="Arial" pitchFamily="34" charset="0"/>
              <a:buChar char="•"/>
            </a:pPr>
            <a:r>
              <a:rPr lang="en-US" sz="3200" dirty="0" smtClean="0">
                <a:solidFill>
                  <a:schemeClr val="accent5"/>
                </a:solidFill>
              </a:rPr>
              <a:t>Drop the query plan</a:t>
            </a:r>
          </a:p>
          <a:p>
            <a:pPr marL="228600" indent="-228600">
              <a:buFont typeface="Arial" pitchFamily="34" charset="0"/>
              <a:buChar char="•"/>
            </a:pPr>
            <a:r>
              <a:rPr lang="en-US" sz="3200" dirty="0" smtClean="0">
                <a:solidFill>
                  <a:schemeClr val="accent5"/>
                </a:solidFill>
              </a:rPr>
              <a:t>Analyze the query plan</a:t>
            </a:r>
          </a:p>
          <a:p>
            <a:pPr marL="228600" indent="-228600">
              <a:buFont typeface="Arial" pitchFamily="34" charset="0"/>
              <a:buChar char="•"/>
            </a:pPr>
            <a:endParaRPr lang="en-US" sz="2400" dirty="0">
              <a:solidFill>
                <a:schemeClr val="accent5"/>
              </a:solidFill>
            </a:endParaRPr>
          </a:p>
          <a:p>
            <a:pPr marL="228600" indent="-228600">
              <a:buFont typeface="Arial" pitchFamily="34" charset="0"/>
              <a:buChar char="•"/>
            </a:pPr>
            <a:r>
              <a:rPr lang="en-US" sz="2400" dirty="0" smtClean="0">
                <a:solidFill>
                  <a:schemeClr val="tx1"/>
                </a:solidFill>
              </a:rPr>
              <a:t>Which indexes get used</a:t>
            </a:r>
          </a:p>
          <a:p>
            <a:pPr marL="228600" indent="-228600">
              <a:buFont typeface="Arial" pitchFamily="34" charset="0"/>
              <a:buChar char="•"/>
            </a:pPr>
            <a:r>
              <a:rPr lang="en-US" sz="2400" dirty="0" smtClean="0">
                <a:solidFill>
                  <a:schemeClr val="tx1"/>
                </a:solidFill>
              </a:rPr>
              <a:t>Other</a:t>
            </a:r>
            <a:endParaRPr lang="en-US" sz="2400" dirty="0">
              <a:solidFill>
                <a:schemeClr val="tx1"/>
              </a:solidFill>
            </a:endParaRP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264" y="1429512"/>
            <a:ext cx="7138264" cy="390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030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data set: </a:t>
            </a:r>
            <a:r>
              <a:rPr lang="en-US" dirty="0" err="1" smtClean="0"/>
              <a:t>zips.json</a:t>
            </a:r>
            <a:endParaRPr lang="en-US" dirty="0"/>
          </a:p>
        </p:txBody>
      </p:sp>
      <p:sp>
        <p:nvSpPr>
          <p:cNvPr id="3" name="TextBox 2"/>
          <p:cNvSpPr txBox="1"/>
          <p:nvPr/>
        </p:nvSpPr>
        <p:spPr>
          <a:xfrm>
            <a:off x="1219200" y="1346242"/>
            <a:ext cx="3988592" cy="4708981"/>
          </a:xfrm>
          <a:prstGeom prst="rect">
            <a:avLst/>
          </a:prstGeom>
          <a:noFill/>
        </p:spPr>
        <p:txBody>
          <a:bodyPr wrap="none" rtlCol="0">
            <a:spAutoFit/>
          </a:bodyPr>
          <a:lstStyle/>
          <a:p>
            <a:r>
              <a:rPr lang="en-US" sz="2000" dirty="0">
                <a:solidFill>
                  <a:schemeClr val="accent5"/>
                </a:solidFill>
              </a:rPr>
              <a:t>&gt; </a:t>
            </a:r>
            <a:r>
              <a:rPr lang="en-US" sz="2000" dirty="0" err="1">
                <a:solidFill>
                  <a:schemeClr val="accent5"/>
                </a:solidFill>
              </a:rPr>
              <a:t>db.zips.findOne</a:t>
            </a:r>
            <a:r>
              <a:rPr lang="en-US" sz="2000" dirty="0">
                <a:solidFill>
                  <a:schemeClr val="accent5"/>
                </a:solidFill>
              </a:rPr>
              <a:t>()</a:t>
            </a:r>
          </a:p>
          <a:p>
            <a:r>
              <a:rPr lang="en-US" sz="2000" dirty="0">
                <a:solidFill>
                  <a:schemeClr val="accent5"/>
                </a:solidFill>
              </a:rPr>
              <a:t>{</a:t>
            </a:r>
          </a:p>
          <a:p>
            <a:pPr defTabSz="349250"/>
            <a:r>
              <a:rPr lang="en-US" sz="2000" dirty="0">
                <a:solidFill>
                  <a:schemeClr val="accent5"/>
                </a:solidFill>
              </a:rPr>
              <a:t>	"_id" : </a:t>
            </a:r>
            <a:r>
              <a:rPr lang="en-US" sz="2000" dirty="0" err="1">
                <a:solidFill>
                  <a:schemeClr val="accent5"/>
                </a:solidFill>
              </a:rPr>
              <a:t>ObjectId</a:t>
            </a:r>
            <a:r>
              <a:rPr lang="en-US" sz="2000" dirty="0">
                <a:solidFill>
                  <a:schemeClr val="accent5"/>
                </a:solidFill>
              </a:rPr>
              <a:t>("</a:t>
            </a:r>
            <a:r>
              <a:rPr lang="en-US" sz="2000" dirty="0" smtClean="0">
                <a:solidFill>
                  <a:schemeClr val="accent5"/>
                </a:solidFill>
              </a:rPr>
              <a:t>570 .. 1c1f2</a:t>
            </a:r>
            <a:r>
              <a:rPr lang="en-US" sz="2000" dirty="0">
                <a:solidFill>
                  <a:schemeClr val="accent5"/>
                </a:solidFill>
              </a:rPr>
              <a:t>"),</a:t>
            </a:r>
          </a:p>
          <a:p>
            <a:pPr defTabSz="349250"/>
            <a:r>
              <a:rPr lang="en-US" sz="2000" dirty="0">
                <a:solidFill>
                  <a:schemeClr val="accent5"/>
                </a:solidFill>
              </a:rPr>
              <a:t>	"city" : "ACMAR",</a:t>
            </a:r>
          </a:p>
          <a:p>
            <a:pPr defTabSz="349250"/>
            <a:r>
              <a:rPr lang="en-US" sz="2000" dirty="0">
                <a:solidFill>
                  <a:schemeClr val="accent5"/>
                </a:solidFill>
              </a:rPr>
              <a:t>	"zip" : "35004",</a:t>
            </a:r>
          </a:p>
          <a:p>
            <a:pPr defTabSz="349250"/>
            <a:r>
              <a:rPr lang="en-US" sz="2000" dirty="0">
                <a:solidFill>
                  <a:schemeClr val="accent5"/>
                </a:solidFill>
              </a:rPr>
              <a:t>	"</a:t>
            </a:r>
            <a:r>
              <a:rPr lang="en-US" sz="2000" dirty="0" err="1">
                <a:solidFill>
                  <a:schemeClr val="accent5"/>
                </a:solidFill>
              </a:rPr>
              <a:t>loc</a:t>
            </a:r>
            <a:r>
              <a:rPr lang="en-US" sz="2000" dirty="0">
                <a:solidFill>
                  <a:schemeClr val="accent5"/>
                </a:solidFill>
              </a:rPr>
              <a:t>" : {</a:t>
            </a:r>
          </a:p>
          <a:p>
            <a:pPr defTabSz="349250"/>
            <a:r>
              <a:rPr lang="en-US" sz="2000" dirty="0">
                <a:solidFill>
                  <a:schemeClr val="accent5"/>
                </a:solidFill>
              </a:rPr>
              <a:t>		"y" : 33.584132,</a:t>
            </a:r>
          </a:p>
          <a:p>
            <a:pPr defTabSz="349250"/>
            <a:r>
              <a:rPr lang="en-US" sz="2000" dirty="0">
                <a:solidFill>
                  <a:schemeClr val="accent5"/>
                </a:solidFill>
              </a:rPr>
              <a:t>		"x" : 86.51557</a:t>
            </a:r>
          </a:p>
          <a:p>
            <a:pPr defTabSz="349250"/>
            <a:r>
              <a:rPr lang="en-US" sz="2000" dirty="0">
                <a:solidFill>
                  <a:schemeClr val="accent5"/>
                </a:solidFill>
              </a:rPr>
              <a:t>	},</a:t>
            </a:r>
          </a:p>
          <a:p>
            <a:pPr defTabSz="349250"/>
            <a:r>
              <a:rPr lang="en-US" sz="2000" dirty="0">
                <a:solidFill>
                  <a:schemeClr val="accent5"/>
                </a:solidFill>
              </a:rPr>
              <a:t>	"pop" : 6055,</a:t>
            </a:r>
          </a:p>
          <a:p>
            <a:pPr defTabSz="349250"/>
            <a:r>
              <a:rPr lang="en-US" sz="2000" dirty="0">
                <a:solidFill>
                  <a:schemeClr val="accent5"/>
                </a:solidFill>
              </a:rPr>
              <a:t>	"state" : "AL"</a:t>
            </a:r>
          </a:p>
          <a:p>
            <a:r>
              <a:rPr lang="en-US" sz="2000" dirty="0" smtClean="0">
                <a:solidFill>
                  <a:schemeClr val="accent5"/>
                </a:solidFill>
              </a:rPr>
              <a:t>}</a:t>
            </a:r>
          </a:p>
          <a:p>
            <a:r>
              <a:rPr lang="en-US" sz="2000" dirty="0">
                <a:solidFill>
                  <a:schemeClr val="accent5"/>
                </a:solidFill>
              </a:rPr>
              <a:t>&gt; </a:t>
            </a:r>
            <a:r>
              <a:rPr lang="en-US" sz="2000" dirty="0" err="1">
                <a:solidFill>
                  <a:schemeClr val="accent5"/>
                </a:solidFill>
              </a:rPr>
              <a:t>db.zips.count</a:t>
            </a:r>
            <a:r>
              <a:rPr lang="en-US" sz="2000" dirty="0">
                <a:solidFill>
                  <a:schemeClr val="accent5"/>
                </a:solidFill>
              </a:rPr>
              <a:t>()</a:t>
            </a:r>
          </a:p>
          <a:p>
            <a:r>
              <a:rPr lang="en-US" sz="2000" dirty="0">
                <a:solidFill>
                  <a:schemeClr val="accent5"/>
                </a:solidFill>
              </a:rPr>
              <a:t>29470</a:t>
            </a:r>
          </a:p>
          <a:p>
            <a:endParaRPr lang="en-US" sz="2000" dirty="0">
              <a:solidFill>
                <a:schemeClr val="accent5"/>
              </a:solidFill>
            </a:endParaRPr>
          </a:p>
        </p:txBody>
      </p:sp>
      <p:sp>
        <p:nvSpPr>
          <p:cNvPr id="4" name="TextBox 3"/>
          <p:cNvSpPr txBox="1"/>
          <p:nvPr/>
        </p:nvSpPr>
        <p:spPr>
          <a:xfrm>
            <a:off x="5601269" y="2876266"/>
            <a:ext cx="5867400" cy="1200329"/>
          </a:xfrm>
          <a:prstGeom prst="rect">
            <a:avLst/>
          </a:prstGeom>
          <a:noFill/>
        </p:spPr>
        <p:txBody>
          <a:bodyPr wrap="square" rtlCol="0">
            <a:spAutoFit/>
          </a:bodyPr>
          <a:lstStyle/>
          <a:p>
            <a:endParaRPr lang="en-US" sz="2400" dirty="0"/>
          </a:p>
          <a:p>
            <a:r>
              <a:rPr lang="en-US" sz="2400" dirty="0" smtClean="0">
                <a:solidFill>
                  <a:schemeClr val="accent5"/>
                </a:solidFill>
              </a:rPr>
              <a:t>&gt;</a:t>
            </a:r>
            <a:r>
              <a:rPr lang="en-US" sz="2400" dirty="0" err="1" smtClean="0">
                <a:solidFill>
                  <a:schemeClr val="accent5"/>
                </a:solidFill>
              </a:rPr>
              <a:t>db.zips.find</a:t>
            </a:r>
            <a:r>
              <a:rPr lang="en-US" sz="2400" dirty="0">
                <a:solidFill>
                  <a:schemeClr val="accent5"/>
                </a:solidFill>
              </a:rPr>
              <a:t>( { "state" : "WI", "pop" : { "$</a:t>
            </a:r>
            <a:r>
              <a:rPr lang="en-US" sz="2400" dirty="0" err="1">
                <a:solidFill>
                  <a:schemeClr val="accent5"/>
                </a:solidFill>
              </a:rPr>
              <a:t>lt</a:t>
            </a:r>
            <a:r>
              <a:rPr lang="en-US" sz="2400" dirty="0">
                <a:solidFill>
                  <a:schemeClr val="accent5"/>
                </a:solidFill>
              </a:rPr>
              <a:t>" : 50 } } ).sort( { "city" : 1 } </a:t>
            </a:r>
            <a:r>
              <a:rPr lang="en-US" sz="2400" dirty="0" smtClean="0">
                <a:solidFill>
                  <a:schemeClr val="accent5"/>
                </a:solidFill>
              </a:rPr>
              <a:t>)</a:t>
            </a:r>
            <a:endParaRPr lang="en-US" sz="2400" dirty="0">
              <a:solidFill>
                <a:schemeClr val="accent5"/>
              </a:solidFill>
            </a:endParaRPr>
          </a:p>
        </p:txBody>
      </p:sp>
    </p:spTree>
    <p:extLst>
      <p:ext uri="{BB962C8B-B14F-4D97-AF65-F5344CB8AC3E}">
        <p14:creationId xmlns:p14="http://schemas.microsoft.com/office/powerpoint/2010/main" val="1436297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5: Dumping the query plan</a:t>
            </a:r>
            <a:endParaRPr lang="en-US" dirty="0"/>
          </a:p>
        </p:txBody>
      </p:sp>
      <p:sp>
        <p:nvSpPr>
          <p:cNvPr id="3" name="TextBox 2"/>
          <p:cNvSpPr txBox="1"/>
          <p:nvPr/>
        </p:nvSpPr>
        <p:spPr>
          <a:xfrm>
            <a:off x="304800" y="2057400"/>
            <a:ext cx="5029200" cy="1569660"/>
          </a:xfrm>
          <a:prstGeom prst="rect">
            <a:avLst/>
          </a:prstGeom>
          <a:noFill/>
        </p:spPr>
        <p:txBody>
          <a:bodyPr wrap="square" rtlCol="0">
            <a:spAutoFit/>
          </a:bodyPr>
          <a:lstStyle/>
          <a:p>
            <a:r>
              <a:rPr lang="en-US" sz="2400" dirty="0" err="1">
                <a:solidFill>
                  <a:schemeClr val="accent5"/>
                </a:solidFill>
              </a:rPr>
              <a:t>db.zips.find</a:t>
            </a:r>
            <a:r>
              <a:rPr lang="en-US" sz="2400" dirty="0">
                <a:solidFill>
                  <a:schemeClr val="accent5"/>
                </a:solidFill>
              </a:rPr>
              <a:t>( { "state" : "WI", </a:t>
            </a:r>
            <a:endParaRPr lang="en-US" sz="2400" dirty="0" smtClean="0">
              <a:solidFill>
                <a:schemeClr val="accent5"/>
              </a:solidFill>
            </a:endParaRPr>
          </a:p>
          <a:p>
            <a:pPr defTabSz="349250"/>
            <a:r>
              <a:rPr lang="en-US" sz="2400" dirty="0">
                <a:solidFill>
                  <a:schemeClr val="accent5"/>
                </a:solidFill>
              </a:rPr>
              <a:t>	</a:t>
            </a:r>
            <a:r>
              <a:rPr lang="en-US" sz="2400" dirty="0" smtClean="0">
                <a:solidFill>
                  <a:schemeClr val="accent5"/>
                </a:solidFill>
              </a:rPr>
              <a:t>"</a:t>
            </a:r>
            <a:r>
              <a:rPr lang="en-US" sz="2400" dirty="0">
                <a:solidFill>
                  <a:schemeClr val="accent5"/>
                </a:solidFill>
              </a:rPr>
              <a:t>pop" : { "$</a:t>
            </a:r>
            <a:r>
              <a:rPr lang="en-US" sz="2400" dirty="0" err="1">
                <a:solidFill>
                  <a:schemeClr val="accent5"/>
                </a:solidFill>
              </a:rPr>
              <a:t>lt</a:t>
            </a:r>
            <a:r>
              <a:rPr lang="en-US" sz="2400" dirty="0">
                <a:solidFill>
                  <a:schemeClr val="accent5"/>
                </a:solidFill>
              </a:rPr>
              <a:t>" : 50 } } ).sort(</a:t>
            </a:r>
          </a:p>
          <a:p>
            <a:pPr defTabSz="349250"/>
            <a:r>
              <a:rPr lang="en-US" sz="2400" dirty="0">
                <a:solidFill>
                  <a:schemeClr val="accent5"/>
                </a:solidFill>
              </a:rPr>
              <a:t>	{ "city" : 1 } ).explain("</a:t>
            </a:r>
            <a:r>
              <a:rPr lang="en-US" sz="2400" dirty="0" err="1">
                <a:solidFill>
                  <a:schemeClr val="accent5"/>
                </a:solidFill>
              </a:rPr>
              <a:t>executionStats</a:t>
            </a:r>
            <a:r>
              <a:rPr lang="en-US" sz="2400" dirty="0">
                <a:solidFill>
                  <a:schemeClr val="accent5"/>
                </a:solidFill>
              </a:rPr>
              <a:t>")</a:t>
            </a:r>
          </a:p>
        </p:txBody>
      </p:sp>
      <p:sp>
        <p:nvSpPr>
          <p:cNvPr id="4" name="TextBox 3"/>
          <p:cNvSpPr txBox="1"/>
          <p:nvPr/>
        </p:nvSpPr>
        <p:spPr>
          <a:xfrm>
            <a:off x="5105401" y="1364902"/>
            <a:ext cx="6629400" cy="3785652"/>
          </a:xfrm>
          <a:prstGeom prst="rect">
            <a:avLst/>
          </a:prstGeom>
          <a:noFill/>
        </p:spPr>
        <p:txBody>
          <a:bodyPr wrap="square" rtlCol="0">
            <a:spAutoFit/>
          </a:bodyPr>
          <a:lstStyle/>
          <a:p>
            <a:r>
              <a:rPr lang="en-US" sz="2000" dirty="0">
                <a:solidFill>
                  <a:schemeClr val="accent5"/>
                </a:solidFill>
              </a:rPr>
              <a:t>"</a:t>
            </a:r>
            <a:r>
              <a:rPr lang="en-US" sz="2000" dirty="0" err="1">
                <a:solidFill>
                  <a:schemeClr val="accent5"/>
                </a:solidFill>
              </a:rPr>
              <a:t>winningPlan</a:t>
            </a:r>
            <a:r>
              <a:rPr lang="en-US" sz="2000" dirty="0">
                <a:solidFill>
                  <a:schemeClr val="accent5"/>
                </a:solidFill>
              </a:rPr>
              <a:t>" : {</a:t>
            </a:r>
          </a:p>
          <a:p>
            <a:r>
              <a:rPr lang="en-US" sz="2000" dirty="0">
                <a:solidFill>
                  <a:schemeClr val="accent5"/>
                </a:solidFill>
              </a:rPr>
              <a:t>   "stage" : "SORT", "</a:t>
            </a:r>
            <a:r>
              <a:rPr lang="en-US" sz="2000" dirty="0" err="1">
                <a:solidFill>
                  <a:schemeClr val="accent5"/>
                </a:solidFill>
              </a:rPr>
              <a:t>sortPattern</a:t>
            </a:r>
            <a:r>
              <a:rPr lang="en-US" sz="2000" dirty="0">
                <a:solidFill>
                  <a:schemeClr val="accent5"/>
                </a:solidFill>
              </a:rPr>
              <a:t>" : { "city" : 1 },</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"COLLSCAN",</a:t>
            </a:r>
          </a:p>
          <a:p>
            <a:r>
              <a:rPr lang="en-US" sz="2000" dirty="0">
                <a:solidFill>
                  <a:schemeClr val="accent5"/>
                </a:solidFill>
              </a:rPr>
              <a:t>      "filter" : {</a:t>
            </a:r>
          </a:p>
          <a:p>
            <a:r>
              <a:rPr lang="en-US" sz="2000" dirty="0">
                <a:solidFill>
                  <a:schemeClr val="accent5"/>
                </a:solidFill>
              </a:rPr>
              <a:t>         "$and" : [ "state" : { "$</a:t>
            </a:r>
            <a:r>
              <a:rPr lang="en-US" sz="2000" dirty="0" err="1">
                <a:solidFill>
                  <a:schemeClr val="accent5"/>
                </a:solidFill>
              </a:rPr>
              <a:t>eq</a:t>
            </a:r>
            <a:r>
              <a:rPr lang="en-US" sz="2000" dirty="0">
                <a:solidFill>
                  <a:schemeClr val="accent5"/>
                </a:solidFill>
              </a:rPr>
              <a:t>" : "WI" "pop" : { "$</a:t>
            </a:r>
            <a:r>
              <a:rPr lang="en-US" sz="2000" dirty="0" err="1">
                <a:solidFill>
                  <a:schemeClr val="accent5"/>
                </a:solidFill>
              </a:rPr>
              <a:t>lt</a:t>
            </a:r>
            <a:r>
              <a:rPr lang="en-US" sz="2000" dirty="0">
                <a:solidFill>
                  <a:schemeClr val="accent5"/>
                </a:solidFill>
              </a:rPr>
              <a:t>" : 50</a:t>
            </a:r>
          </a:p>
          <a:p>
            <a:r>
              <a:rPr lang="en-US" sz="2000" dirty="0">
                <a:solidFill>
                  <a:schemeClr val="accent5"/>
                </a:solidFill>
              </a:rPr>
              <a:t>"</a:t>
            </a:r>
            <a:r>
              <a:rPr lang="en-US" sz="2000" dirty="0" err="1">
                <a:solidFill>
                  <a:schemeClr val="accent5"/>
                </a:solidFill>
              </a:rPr>
              <a:t>rejectedPlans</a:t>
            </a:r>
            <a:r>
              <a:rPr lang="en-US" sz="2000" dirty="0">
                <a:solidFill>
                  <a:schemeClr val="accent5"/>
                </a:solidFill>
              </a:rPr>
              <a:t>" : [ ]</a:t>
            </a:r>
          </a:p>
          <a:p>
            <a:r>
              <a:rPr lang="en-US" sz="2000" dirty="0">
                <a:solidFill>
                  <a:schemeClr val="accent5"/>
                </a:solidFill>
              </a:rPr>
              <a:t>"</a:t>
            </a:r>
            <a:r>
              <a:rPr lang="en-US" sz="2000" dirty="0" err="1">
                <a:solidFill>
                  <a:schemeClr val="accent5"/>
                </a:solidFill>
              </a:rPr>
              <a:t>executionStats</a:t>
            </a:r>
            <a:r>
              <a:rPr lang="en-US" sz="2000" dirty="0">
                <a:solidFill>
                  <a:schemeClr val="accent5"/>
                </a:solidFill>
              </a:rPr>
              <a:t>" : {</a:t>
            </a:r>
          </a:p>
          <a:p>
            <a:r>
              <a:rPr lang="en-US" sz="2000" dirty="0">
                <a:solidFill>
                  <a:schemeClr val="accent5"/>
                </a:solidFill>
              </a:rPr>
              <a:t>   "</a:t>
            </a:r>
            <a:r>
              <a:rPr lang="en-US" sz="2000" dirty="0" err="1">
                <a:solidFill>
                  <a:schemeClr val="accent5"/>
                </a:solidFill>
              </a:rPr>
              <a:t>nReturned</a:t>
            </a:r>
            <a:r>
              <a:rPr lang="en-US" sz="2000" dirty="0">
                <a:solidFill>
                  <a:schemeClr val="accent5"/>
                </a:solidFill>
              </a:rPr>
              <a:t>" : 4,</a:t>
            </a:r>
          </a:p>
          <a:p>
            <a:r>
              <a:rPr lang="en-US" sz="2000" dirty="0">
                <a:solidFill>
                  <a:schemeClr val="accent5"/>
                </a:solidFill>
              </a:rPr>
              <a:t>   "</a:t>
            </a:r>
            <a:r>
              <a:rPr lang="en-US" sz="2000" dirty="0" err="1">
                <a:solidFill>
                  <a:schemeClr val="accent5"/>
                </a:solidFill>
              </a:rPr>
              <a:t>executionTimeMillis</a:t>
            </a:r>
            <a:r>
              <a:rPr lang="en-US" sz="2000" dirty="0">
                <a:solidFill>
                  <a:schemeClr val="accent5"/>
                </a:solidFill>
              </a:rPr>
              <a:t>" : 16,</a:t>
            </a:r>
          </a:p>
          <a:p>
            <a:r>
              <a:rPr lang="en-US" sz="2000" dirty="0">
                <a:solidFill>
                  <a:schemeClr val="accent5"/>
                </a:solidFill>
              </a:rPr>
              <a:t>   "</a:t>
            </a:r>
            <a:r>
              <a:rPr lang="en-US" sz="2000" dirty="0" err="1">
                <a:solidFill>
                  <a:schemeClr val="accent5"/>
                </a:solidFill>
              </a:rPr>
              <a:t>totalKeysExamined</a:t>
            </a:r>
            <a:r>
              <a:rPr lang="en-US" sz="2000" dirty="0">
                <a:solidFill>
                  <a:schemeClr val="accent5"/>
                </a:solidFill>
              </a:rPr>
              <a:t>" : 0,</a:t>
            </a:r>
          </a:p>
          <a:p>
            <a:r>
              <a:rPr lang="en-US" sz="2000" dirty="0">
                <a:solidFill>
                  <a:schemeClr val="accent5"/>
                </a:solidFill>
              </a:rPr>
              <a:t>   "</a:t>
            </a:r>
            <a:r>
              <a:rPr lang="en-US" sz="2000" dirty="0" err="1">
                <a:solidFill>
                  <a:schemeClr val="accent5"/>
                </a:solidFill>
              </a:rPr>
              <a:t>totalDocsExamined</a:t>
            </a:r>
            <a:r>
              <a:rPr lang="en-US" sz="2000" dirty="0">
                <a:solidFill>
                  <a:schemeClr val="accent5"/>
                </a:solidFill>
              </a:rPr>
              <a:t>" : 29470,</a:t>
            </a:r>
          </a:p>
        </p:txBody>
      </p:sp>
    </p:spTree>
    <p:extLst>
      <p:ext uri="{BB962C8B-B14F-4D97-AF65-F5344CB8AC3E}">
        <p14:creationId xmlns:p14="http://schemas.microsoft.com/office/powerpoint/2010/main" val="2881329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5: get indexes</a:t>
            </a:r>
            <a:endParaRPr lang="en-US" dirty="0"/>
          </a:p>
        </p:txBody>
      </p:sp>
      <p:sp>
        <p:nvSpPr>
          <p:cNvPr id="3" name="TextBox 2"/>
          <p:cNvSpPr txBox="1"/>
          <p:nvPr/>
        </p:nvSpPr>
        <p:spPr>
          <a:xfrm>
            <a:off x="1676400" y="1524000"/>
            <a:ext cx="6330579" cy="3046988"/>
          </a:xfrm>
          <a:prstGeom prst="rect">
            <a:avLst/>
          </a:prstGeom>
          <a:noFill/>
        </p:spPr>
        <p:txBody>
          <a:bodyPr wrap="none" rtlCol="0">
            <a:spAutoFit/>
          </a:bodyPr>
          <a:lstStyle/>
          <a:p>
            <a:r>
              <a:rPr lang="en-US" sz="2400" dirty="0">
                <a:solidFill>
                  <a:schemeClr val="accent5"/>
                </a:solidFill>
              </a:rPr>
              <a:t>&gt; </a:t>
            </a:r>
            <a:r>
              <a:rPr lang="en-US" sz="2400" dirty="0" err="1">
                <a:solidFill>
                  <a:schemeClr val="accent5"/>
                </a:solidFill>
              </a:rPr>
              <a:t>db.zips.getIndexes</a:t>
            </a:r>
            <a:r>
              <a:rPr lang="en-US" sz="2400" dirty="0">
                <a:solidFill>
                  <a:schemeClr val="accent5"/>
                </a:solidFill>
              </a:rPr>
              <a:t>()</a:t>
            </a:r>
          </a:p>
          <a:p>
            <a:r>
              <a:rPr lang="en-US" sz="2400" dirty="0" smtClean="0">
                <a:solidFill>
                  <a:schemeClr val="accent5"/>
                </a:solidFill>
              </a:rPr>
              <a:t>[ {</a:t>
            </a:r>
            <a:endParaRPr lang="en-US" sz="2400" dirty="0">
              <a:solidFill>
                <a:schemeClr val="accent5"/>
              </a:solidFill>
            </a:endParaRPr>
          </a:p>
          <a:p>
            <a:r>
              <a:rPr lang="en-US" sz="2400" dirty="0">
                <a:solidFill>
                  <a:schemeClr val="accent5"/>
                </a:solidFill>
              </a:rPr>
              <a:t>      "v" : 1</a:t>
            </a:r>
            <a:r>
              <a:rPr lang="en-US" sz="2400" dirty="0" smtClean="0">
                <a:solidFill>
                  <a:schemeClr val="accent5"/>
                </a:solidFill>
              </a:rPr>
              <a:t>, "</a:t>
            </a:r>
            <a:r>
              <a:rPr lang="en-US" sz="2400" dirty="0">
                <a:solidFill>
                  <a:schemeClr val="accent5"/>
                </a:solidFill>
              </a:rPr>
              <a:t>key" : </a:t>
            </a:r>
            <a:r>
              <a:rPr lang="en-US" sz="2400" dirty="0" smtClean="0">
                <a:solidFill>
                  <a:schemeClr val="accent5"/>
                </a:solidFill>
              </a:rPr>
              <a:t>{ "_</a:t>
            </a:r>
            <a:r>
              <a:rPr lang="en-US" sz="2400" dirty="0">
                <a:solidFill>
                  <a:schemeClr val="accent5"/>
                </a:solidFill>
              </a:rPr>
              <a:t>id" : </a:t>
            </a:r>
            <a:r>
              <a:rPr lang="en-US" sz="2400" dirty="0" smtClean="0">
                <a:solidFill>
                  <a:schemeClr val="accent5"/>
                </a:solidFill>
              </a:rPr>
              <a:t>1 },</a:t>
            </a:r>
            <a:endParaRPr lang="en-US" sz="2400" dirty="0">
              <a:solidFill>
                <a:schemeClr val="accent5"/>
              </a:solidFill>
            </a:endParaRPr>
          </a:p>
          <a:p>
            <a:r>
              <a:rPr lang="en-US" sz="2400" dirty="0">
                <a:solidFill>
                  <a:schemeClr val="accent5"/>
                </a:solidFill>
              </a:rPr>
              <a:t>      "name" : "_id_",</a:t>
            </a:r>
          </a:p>
          <a:p>
            <a:r>
              <a:rPr lang="en-US" sz="2400" dirty="0">
                <a:solidFill>
                  <a:schemeClr val="accent5"/>
                </a:solidFill>
              </a:rPr>
              <a:t>      "ns" : "</a:t>
            </a:r>
            <a:r>
              <a:rPr lang="en-US" sz="2400" dirty="0" err="1">
                <a:solidFill>
                  <a:schemeClr val="accent5"/>
                </a:solidFill>
              </a:rPr>
              <a:t>test_db.zips</a:t>
            </a:r>
            <a:r>
              <a:rPr lang="en-US" sz="2400" dirty="0">
                <a:solidFill>
                  <a:schemeClr val="accent5"/>
                </a:solidFill>
              </a:rPr>
              <a:t>"</a:t>
            </a:r>
          </a:p>
          <a:p>
            <a:r>
              <a:rPr lang="en-US" sz="2400" dirty="0">
                <a:solidFill>
                  <a:schemeClr val="accent5"/>
                </a:solidFill>
              </a:rPr>
              <a:t>   </a:t>
            </a:r>
            <a:r>
              <a:rPr lang="en-US" sz="2400" dirty="0" smtClean="0">
                <a:solidFill>
                  <a:schemeClr val="accent5"/>
                </a:solidFill>
              </a:rPr>
              <a:t>} ]</a:t>
            </a:r>
            <a:endParaRPr lang="en-US" sz="2400" dirty="0">
              <a:solidFill>
                <a:schemeClr val="accent5"/>
              </a:solidFill>
            </a:endParaRPr>
          </a:p>
          <a:p>
            <a:endParaRPr lang="en-US" sz="2400" dirty="0">
              <a:solidFill>
                <a:schemeClr val="accent5"/>
              </a:solidFill>
            </a:endParaRPr>
          </a:p>
          <a:p>
            <a:r>
              <a:rPr lang="en-US" sz="2400" dirty="0" err="1">
                <a:solidFill>
                  <a:schemeClr val="accent5"/>
                </a:solidFill>
              </a:rPr>
              <a:t>db.zips.createIndex</a:t>
            </a:r>
            <a:r>
              <a:rPr lang="en-US" sz="2400" dirty="0">
                <a:solidFill>
                  <a:schemeClr val="accent5"/>
                </a:solidFill>
              </a:rPr>
              <a:t>( { "state" : 1 , "pop" : 1 } )</a:t>
            </a:r>
          </a:p>
        </p:txBody>
      </p:sp>
    </p:spTree>
    <p:extLst>
      <p:ext uri="{BB962C8B-B14F-4D97-AF65-F5344CB8AC3E}">
        <p14:creationId xmlns:p14="http://schemas.microsoft.com/office/powerpoint/2010/main" val="2636612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5: attempt 2</a:t>
            </a:r>
            <a:endParaRPr lang="en-US" dirty="0"/>
          </a:p>
        </p:txBody>
      </p:sp>
      <p:sp>
        <p:nvSpPr>
          <p:cNvPr id="3" name="TextBox 2"/>
          <p:cNvSpPr txBox="1"/>
          <p:nvPr/>
        </p:nvSpPr>
        <p:spPr>
          <a:xfrm>
            <a:off x="1447800" y="1143000"/>
            <a:ext cx="5404043" cy="4708981"/>
          </a:xfrm>
          <a:prstGeom prst="rect">
            <a:avLst/>
          </a:prstGeom>
          <a:noFill/>
        </p:spPr>
        <p:txBody>
          <a:bodyPr wrap="none" rtlCol="0">
            <a:spAutoFit/>
          </a:bodyPr>
          <a:lstStyle/>
          <a:p>
            <a:r>
              <a:rPr lang="en-US" sz="2000" dirty="0" err="1">
                <a:solidFill>
                  <a:schemeClr val="accent5"/>
                </a:solidFill>
              </a:rPr>
              <a:t>winningPlan</a:t>
            </a:r>
            <a:r>
              <a:rPr lang="en-US" sz="2000" dirty="0">
                <a:solidFill>
                  <a:schemeClr val="accent5"/>
                </a:solidFill>
              </a:rPr>
              <a:t>" : {</a:t>
            </a:r>
          </a:p>
          <a:p>
            <a:r>
              <a:rPr lang="en-US" sz="2000" dirty="0">
                <a:solidFill>
                  <a:schemeClr val="accent5"/>
                </a:solidFill>
              </a:rPr>
              <a:t>   "stage" : "SORT", "</a:t>
            </a:r>
            <a:r>
              <a:rPr lang="en-US" sz="2000" dirty="0" err="1">
                <a:solidFill>
                  <a:schemeClr val="accent5"/>
                </a:solidFill>
              </a:rPr>
              <a:t>sortPattern</a:t>
            </a:r>
            <a:r>
              <a:rPr lang="en-US" sz="2000" dirty="0">
                <a:solidFill>
                  <a:schemeClr val="accent5"/>
                </a:solidFill>
              </a:rPr>
              <a:t>" : { "city" : 1 },</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"FETCH",</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"IXSCAN",</a:t>
            </a:r>
          </a:p>
          <a:p>
            <a:r>
              <a:rPr lang="en-US" sz="2000" dirty="0">
                <a:solidFill>
                  <a:schemeClr val="accent5"/>
                </a:solidFill>
              </a:rPr>
              <a:t>         "</a:t>
            </a:r>
            <a:r>
              <a:rPr lang="en-US" sz="2000" dirty="0" err="1">
                <a:solidFill>
                  <a:schemeClr val="accent5"/>
                </a:solidFill>
              </a:rPr>
              <a:t>keyPattern</a:t>
            </a:r>
            <a:r>
              <a:rPr lang="en-US" sz="2000" dirty="0">
                <a:solidFill>
                  <a:schemeClr val="accent5"/>
                </a:solidFill>
              </a:rPr>
              <a:t>" : { "state" : 1, "pop" : 1 },</a:t>
            </a:r>
          </a:p>
          <a:p>
            <a:r>
              <a:rPr lang="en-US" sz="2000" dirty="0">
                <a:solidFill>
                  <a:schemeClr val="accent5"/>
                </a:solidFill>
              </a:rPr>
              <a:t>         "</a:t>
            </a:r>
            <a:r>
              <a:rPr lang="en-US" sz="2000" dirty="0" err="1">
                <a:solidFill>
                  <a:schemeClr val="accent5"/>
                </a:solidFill>
              </a:rPr>
              <a:t>indexBounds</a:t>
            </a:r>
            <a:r>
              <a:rPr lang="en-US" sz="2000" dirty="0">
                <a:solidFill>
                  <a:schemeClr val="accent5"/>
                </a:solidFill>
              </a:rPr>
              <a:t>" : {</a:t>
            </a:r>
          </a:p>
          <a:p>
            <a:r>
              <a:rPr lang="en-US" sz="2000" dirty="0">
                <a:solidFill>
                  <a:schemeClr val="accent5"/>
                </a:solidFill>
              </a:rPr>
              <a:t>            "state" : [ "[\"WI\", \"WI\"]" ],</a:t>
            </a:r>
          </a:p>
          <a:p>
            <a:r>
              <a:rPr lang="en-US" sz="2000" dirty="0">
                <a:solidFill>
                  <a:schemeClr val="accent5"/>
                </a:solidFill>
              </a:rPr>
              <a:t>            "pop" : [ "[-inf.0, 50.0)" ]</a:t>
            </a:r>
          </a:p>
          <a:p>
            <a:r>
              <a:rPr lang="en-US" sz="2000" dirty="0">
                <a:solidFill>
                  <a:schemeClr val="accent5"/>
                </a:solidFill>
              </a:rPr>
              <a:t>"</a:t>
            </a:r>
            <a:r>
              <a:rPr lang="en-US" sz="2000" dirty="0" err="1">
                <a:solidFill>
                  <a:schemeClr val="accent5"/>
                </a:solidFill>
              </a:rPr>
              <a:t>executionStats</a:t>
            </a:r>
            <a:r>
              <a:rPr lang="en-US" sz="2000" dirty="0">
                <a:solidFill>
                  <a:schemeClr val="accent5"/>
                </a:solidFill>
              </a:rPr>
              <a:t>" : {</a:t>
            </a:r>
          </a:p>
          <a:p>
            <a:r>
              <a:rPr lang="en-US" sz="2000" dirty="0">
                <a:solidFill>
                  <a:schemeClr val="accent5"/>
                </a:solidFill>
              </a:rPr>
              <a:t>   "</a:t>
            </a:r>
            <a:r>
              <a:rPr lang="en-US" sz="2000" dirty="0" err="1">
                <a:solidFill>
                  <a:schemeClr val="accent5"/>
                </a:solidFill>
              </a:rPr>
              <a:t>nReturned</a:t>
            </a:r>
            <a:r>
              <a:rPr lang="en-US" sz="2000" dirty="0">
                <a:solidFill>
                  <a:schemeClr val="accent5"/>
                </a:solidFill>
              </a:rPr>
              <a:t>" : 4,</a:t>
            </a:r>
          </a:p>
          <a:p>
            <a:r>
              <a:rPr lang="en-US" sz="2000" dirty="0">
                <a:solidFill>
                  <a:schemeClr val="accent5"/>
                </a:solidFill>
              </a:rPr>
              <a:t>   "</a:t>
            </a:r>
            <a:r>
              <a:rPr lang="en-US" sz="2000" dirty="0" err="1">
                <a:solidFill>
                  <a:schemeClr val="accent5"/>
                </a:solidFill>
              </a:rPr>
              <a:t>executionTimeMillis</a:t>
            </a:r>
            <a:r>
              <a:rPr lang="en-US" sz="2000" dirty="0">
                <a:solidFill>
                  <a:schemeClr val="accent5"/>
                </a:solidFill>
              </a:rPr>
              <a:t>" : 1,</a:t>
            </a:r>
          </a:p>
          <a:p>
            <a:r>
              <a:rPr lang="en-US" sz="2000" dirty="0">
                <a:solidFill>
                  <a:schemeClr val="accent5"/>
                </a:solidFill>
              </a:rPr>
              <a:t>   "</a:t>
            </a:r>
            <a:r>
              <a:rPr lang="en-US" sz="2000" dirty="0" err="1">
                <a:solidFill>
                  <a:schemeClr val="accent5"/>
                </a:solidFill>
              </a:rPr>
              <a:t>totalKeysExamined</a:t>
            </a:r>
            <a:r>
              <a:rPr lang="en-US" sz="2000" dirty="0">
                <a:solidFill>
                  <a:schemeClr val="accent5"/>
                </a:solidFill>
              </a:rPr>
              <a:t>" : 4,</a:t>
            </a:r>
          </a:p>
          <a:p>
            <a:r>
              <a:rPr lang="en-US" sz="2000" dirty="0">
                <a:solidFill>
                  <a:schemeClr val="accent5"/>
                </a:solidFill>
              </a:rPr>
              <a:t>   "</a:t>
            </a:r>
            <a:r>
              <a:rPr lang="en-US" sz="2000" dirty="0" err="1">
                <a:solidFill>
                  <a:schemeClr val="accent5"/>
                </a:solidFill>
              </a:rPr>
              <a:t>totalDocsExamined</a:t>
            </a:r>
            <a:r>
              <a:rPr lang="en-US" sz="2000" dirty="0">
                <a:solidFill>
                  <a:schemeClr val="accent5"/>
                </a:solidFill>
              </a:rPr>
              <a:t>" : 4,</a:t>
            </a:r>
          </a:p>
        </p:txBody>
      </p:sp>
    </p:spTree>
    <p:extLst>
      <p:ext uri="{BB962C8B-B14F-4D97-AF65-F5344CB8AC3E}">
        <p14:creationId xmlns:p14="http://schemas.microsoft.com/office/powerpoint/2010/main" val="533927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0" y="2057400"/>
            <a:ext cx="3124199" cy="1143000"/>
          </a:xfrm>
        </p:spPr>
        <p:txBody>
          <a:bodyPr/>
          <a:lstStyle/>
          <a:p>
            <a:pPr algn="l"/>
            <a:r>
              <a:rPr lang="en-US" dirty="0" smtClean="0"/>
              <a:t>Query 5: attempt 3</a:t>
            </a:r>
            <a:endParaRPr lang="en-US" dirty="0"/>
          </a:p>
        </p:txBody>
      </p:sp>
      <p:sp>
        <p:nvSpPr>
          <p:cNvPr id="3" name="TextBox 2"/>
          <p:cNvSpPr txBox="1"/>
          <p:nvPr/>
        </p:nvSpPr>
        <p:spPr>
          <a:xfrm>
            <a:off x="838200" y="381000"/>
            <a:ext cx="6429965" cy="5940088"/>
          </a:xfrm>
          <a:prstGeom prst="rect">
            <a:avLst/>
          </a:prstGeom>
          <a:noFill/>
        </p:spPr>
        <p:txBody>
          <a:bodyPr wrap="none" rtlCol="0">
            <a:spAutoFit/>
          </a:bodyPr>
          <a:lstStyle/>
          <a:p>
            <a:r>
              <a:rPr lang="en-US" sz="2000" dirty="0" err="1">
                <a:solidFill>
                  <a:schemeClr val="accent5"/>
                </a:solidFill>
              </a:rPr>
              <a:t>db.zips.createIndex</a:t>
            </a:r>
            <a:r>
              <a:rPr lang="en-US" sz="2000" dirty="0">
                <a:solidFill>
                  <a:schemeClr val="accent5"/>
                </a:solidFill>
              </a:rPr>
              <a:t>( { "state" : 1 , "city" : 1 , "pop" : 1 } )</a:t>
            </a:r>
          </a:p>
          <a:p>
            <a:endParaRPr lang="en-US" sz="2000" dirty="0">
              <a:solidFill>
                <a:schemeClr val="accent5"/>
              </a:solidFill>
            </a:endParaRPr>
          </a:p>
          <a:p>
            <a:r>
              <a:rPr lang="en-US" sz="2000" dirty="0">
                <a:solidFill>
                  <a:schemeClr val="accent5"/>
                </a:solidFill>
              </a:rPr>
              <a:t>"</a:t>
            </a:r>
            <a:r>
              <a:rPr lang="en-US" sz="2000" dirty="0" err="1">
                <a:solidFill>
                  <a:schemeClr val="accent5"/>
                </a:solidFill>
              </a:rPr>
              <a:t>winningPlan</a:t>
            </a:r>
            <a:r>
              <a:rPr lang="en-US" sz="2000" dirty="0">
                <a:solidFill>
                  <a:schemeClr val="accent5"/>
                </a:solidFill>
              </a:rPr>
              <a:t>" : {</a:t>
            </a:r>
          </a:p>
          <a:p>
            <a:r>
              <a:rPr lang="en-US" sz="2000" dirty="0">
                <a:solidFill>
                  <a:schemeClr val="accent5"/>
                </a:solidFill>
              </a:rPr>
              <a:t>   "stage" : "SORT", "</a:t>
            </a:r>
            <a:r>
              <a:rPr lang="en-US" sz="2000" dirty="0" err="1">
                <a:solidFill>
                  <a:schemeClr val="accent5"/>
                </a:solidFill>
              </a:rPr>
              <a:t>sortPattern</a:t>
            </a:r>
            <a:r>
              <a:rPr lang="en-US" sz="2000" dirty="0">
                <a:solidFill>
                  <a:schemeClr val="accent5"/>
                </a:solidFill>
              </a:rPr>
              <a:t>" : { "city" : 1</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"FETCH",</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"IXSCAN",</a:t>
            </a:r>
          </a:p>
          <a:p>
            <a:r>
              <a:rPr lang="en-US" sz="2000" dirty="0">
                <a:solidFill>
                  <a:schemeClr val="accent5"/>
                </a:solidFill>
              </a:rPr>
              <a:t>         "</a:t>
            </a:r>
            <a:r>
              <a:rPr lang="en-US" sz="2000" dirty="0" err="1">
                <a:solidFill>
                  <a:schemeClr val="accent5"/>
                </a:solidFill>
              </a:rPr>
              <a:t>keyPattern</a:t>
            </a:r>
            <a:r>
              <a:rPr lang="en-US" sz="2000" dirty="0">
                <a:solidFill>
                  <a:schemeClr val="accent5"/>
                </a:solidFill>
              </a:rPr>
              <a:t>" : { "state" : 1, "pop" : 1</a:t>
            </a:r>
          </a:p>
          <a:p>
            <a:r>
              <a:rPr lang="en-US" sz="2000" dirty="0">
                <a:solidFill>
                  <a:schemeClr val="accent5"/>
                </a:solidFill>
              </a:rPr>
              <a:t>"</a:t>
            </a:r>
            <a:r>
              <a:rPr lang="en-US" sz="2000" dirty="0" err="1">
                <a:solidFill>
                  <a:schemeClr val="accent5"/>
                </a:solidFill>
              </a:rPr>
              <a:t>rejectedPlans</a:t>
            </a:r>
            <a:r>
              <a:rPr lang="en-US" sz="2000" dirty="0">
                <a:solidFill>
                  <a:schemeClr val="accent5"/>
                </a:solidFill>
              </a:rPr>
              <a:t>" : [</a:t>
            </a:r>
          </a:p>
          <a:p>
            <a:r>
              <a:rPr lang="en-US" sz="2000" dirty="0">
                <a:solidFill>
                  <a:schemeClr val="accent5"/>
                </a:solidFill>
              </a:rPr>
              <a:t>   "stage" : "FETCH",</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"IXSCAN",</a:t>
            </a:r>
          </a:p>
          <a:p>
            <a:r>
              <a:rPr lang="en-US" sz="2000" dirty="0">
                <a:solidFill>
                  <a:schemeClr val="accent5"/>
                </a:solidFill>
              </a:rPr>
              <a:t>         "</a:t>
            </a:r>
            <a:r>
              <a:rPr lang="en-US" sz="2000" dirty="0" err="1">
                <a:solidFill>
                  <a:schemeClr val="accent5"/>
                </a:solidFill>
              </a:rPr>
              <a:t>keyPattern</a:t>
            </a:r>
            <a:r>
              <a:rPr lang="en-US" sz="2000" dirty="0">
                <a:solidFill>
                  <a:schemeClr val="accent5"/>
                </a:solidFill>
              </a:rPr>
              <a:t>" : { "state" : 1, "city" : 1, "pop" : 1 },</a:t>
            </a:r>
          </a:p>
          <a:p>
            <a:r>
              <a:rPr lang="en-US" sz="2000" dirty="0">
                <a:solidFill>
                  <a:schemeClr val="accent5"/>
                </a:solidFill>
              </a:rPr>
              <a:t>            "</a:t>
            </a:r>
            <a:r>
              <a:rPr lang="en-US" sz="2000" dirty="0" err="1">
                <a:solidFill>
                  <a:schemeClr val="accent5"/>
                </a:solidFill>
              </a:rPr>
              <a:t>indexBounds</a:t>
            </a:r>
            <a:r>
              <a:rPr lang="en-US" sz="2000" dirty="0">
                <a:solidFill>
                  <a:schemeClr val="accent5"/>
                </a:solidFill>
              </a:rPr>
              <a:t>" : {</a:t>
            </a:r>
          </a:p>
          <a:p>
            <a:r>
              <a:rPr lang="en-US" sz="2000" dirty="0">
                <a:solidFill>
                  <a:schemeClr val="accent5"/>
                </a:solidFill>
              </a:rPr>
              <a:t>                  "state" : [ "[\"WI\", \"WI\"]" ],</a:t>
            </a:r>
          </a:p>
          <a:p>
            <a:r>
              <a:rPr lang="en-US" sz="2000" dirty="0">
                <a:solidFill>
                  <a:schemeClr val="accent5"/>
                </a:solidFill>
              </a:rPr>
              <a:t>                  "city" : [ "[</a:t>
            </a:r>
            <a:r>
              <a:rPr lang="en-US" sz="2000" dirty="0" err="1">
                <a:solidFill>
                  <a:schemeClr val="accent5"/>
                </a:solidFill>
              </a:rPr>
              <a:t>MinKey</a:t>
            </a:r>
            <a:r>
              <a:rPr lang="en-US" sz="2000" dirty="0">
                <a:solidFill>
                  <a:schemeClr val="accent5"/>
                </a:solidFill>
              </a:rPr>
              <a:t>, </a:t>
            </a:r>
            <a:r>
              <a:rPr lang="en-US" sz="2000" dirty="0" err="1">
                <a:solidFill>
                  <a:schemeClr val="accent5"/>
                </a:solidFill>
              </a:rPr>
              <a:t>MaxKey</a:t>
            </a:r>
            <a:r>
              <a:rPr lang="en-US" sz="2000" dirty="0">
                <a:solidFill>
                  <a:schemeClr val="accent5"/>
                </a:solidFill>
              </a:rPr>
              <a:t>]" ],</a:t>
            </a:r>
          </a:p>
          <a:p>
            <a:r>
              <a:rPr lang="en-US" sz="2000" dirty="0">
                <a:solidFill>
                  <a:schemeClr val="accent5"/>
                </a:solidFill>
              </a:rPr>
              <a:t>                  "pop" : [ "[-inf.0, 50.0)" ]</a:t>
            </a:r>
          </a:p>
          <a:p>
            <a:endParaRPr lang="en-US" sz="2000" dirty="0">
              <a:solidFill>
                <a:schemeClr val="accent5"/>
              </a:solidFill>
            </a:endParaRPr>
          </a:p>
        </p:txBody>
      </p:sp>
    </p:spTree>
    <p:extLst>
      <p:ext uri="{BB962C8B-B14F-4D97-AF65-F5344CB8AC3E}">
        <p14:creationId xmlns:p14="http://schemas.microsoft.com/office/powerpoint/2010/main" val="2256621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6: (pseudo order by clause)</a:t>
            </a:r>
            <a:endParaRPr lang="en-US" dirty="0"/>
          </a:p>
        </p:txBody>
      </p:sp>
      <p:sp>
        <p:nvSpPr>
          <p:cNvPr id="4" name="TextBox 3"/>
          <p:cNvSpPr txBox="1"/>
          <p:nvPr/>
        </p:nvSpPr>
        <p:spPr>
          <a:xfrm>
            <a:off x="6781800" y="1219200"/>
            <a:ext cx="4495800" cy="4832092"/>
          </a:xfrm>
          <a:prstGeom prst="rect">
            <a:avLst/>
          </a:prstGeom>
          <a:noFill/>
        </p:spPr>
        <p:txBody>
          <a:bodyPr wrap="square" rtlCol="0">
            <a:spAutoFit/>
          </a:bodyPr>
          <a:lstStyle/>
          <a:p>
            <a:r>
              <a:rPr lang="en-US" sz="2400" dirty="0" err="1">
                <a:solidFill>
                  <a:schemeClr val="accent5"/>
                </a:solidFill>
              </a:rPr>
              <a:t>db.zips.find</a:t>
            </a:r>
            <a:r>
              <a:rPr lang="en-US" sz="2400" dirty="0">
                <a:solidFill>
                  <a:schemeClr val="accent5"/>
                </a:solidFill>
              </a:rPr>
              <a:t>( { "state" : "CO" } </a:t>
            </a:r>
          </a:p>
          <a:p>
            <a:pPr defTabSz="349250"/>
            <a:r>
              <a:rPr lang="en-US" sz="2400" dirty="0">
                <a:solidFill>
                  <a:schemeClr val="accent5"/>
                </a:solidFill>
              </a:rPr>
              <a:t>	).sort( { "pop" : 1 } )</a:t>
            </a:r>
          </a:p>
          <a:p>
            <a:endParaRPr lang="en-US" sz="2000" dirty="0" smtClean="0"/>
          </a:p>
          <a:p>
            <a:endParaRPr lang="en-US" sz="2000" dirty="0"/>
          </a:p>
          <a:p>
            <a:pPr indent="349250"/>
            <a:r>
              <a:rPr lang="en-US" sz="2000" dirty="0" smtClean="0"/>
              <a:t>SELECT </a:t>
            </a:r>
            <a:r>
              <a:rPr lang="en-US" sz="2000" dirty="0"/>
              <a:t>* FROM t1 </a:t>
            </a:r>
            <a:endParaRPr lang="en-US" sz="2000" dirty="0" smtClean="0"/>
          </a:p>
          <a:p>
            <a:pPr indent="349250"/>
            <a:r>
              <a:rPr lang="en-US" sz="2000" dirty="0" smtClean="0"/>
              <a:t>WHERE </a:t>
            </a:r>
            <a:r>
              <a:rPr lang="en-US" sz="2000" dirty="0"/>
              <a:t>col1 = ‘x’ </a:t>
            </a:r>
            <a:endParaRPr lang="en-US" sz="2000" dirty="0" smtClean="0"/>
          </a:p>
          <a:p>
            <a:pPr indent="349250"/>
            <a:r>
              <a:rPr lang="en-US" sz="2000" dirty="0" smtClean="0"/>
              <a:t>ORDER </a:t>
            </a:r>
            <a:r>
              <a:rPr lang="en-US" sz="2000" dirty="0"/>
              <a:t>BY col2;</a:t>
            </a:r>
          </a:p>
          <a:p>
            <a:pPr indent="349250"/>
            <a:endParaRPr lang="en-US" sz="2000" dirty="0" smtClean="0"/>
          </a:p>
          <a:p>
            <a:pPr indent="349250"/>
            <a:r>
              <a:rPr lang="en-US" sz="2000" dirty="0" smtClean="0"/>
              <a:t>SELECT </a:t>
            </a:r>
            <a:r>
              <a:rPr lang="en-US" sz="2000" dirty="0"/>
              <a:t>* FROM t1 </a:t>
            </a:r>
            <a:endParaRPr lang="en-US" sz="2000" dirty="0" smtClean="0"/>
          </a:p>
          <a:p>
            <a:pPr indent="349250"/>
            <a:r>
              <a:rPr lang="en-US" sz="2000" dirty="0" smtClean="0"/>
              <a:t>WHERE col1 = ‘x’ </a:t>
            </a:r>
          </a:p>
          <a:p>
            <a:pPr indent="349250"/>
            <a:r>
              <a:rPr lang="en-US" sz="2000" dirty="0" smtClean="0"/>
              <a:t>ORDER </a:t>
            </a:r>
            <a:r>
              <a:rPr lang="en-US" sz="2000" dirty="0"/>
              <a:t>BY col1, col2;</a:t>
            </a:r>
          </a:p>
          <a:p>
            <a:pPr indent="349250"/>
            <a:endParaRPr lang="en-US" sz="2000" dirty="0" smtClean="0"/>
          </a:p>
          <a:p>
            <a:pPr indent="349250"/>
            <a:r>
              <a:rPr lang="en-US" sz="2000" dirty="0" smtClean="0"/>
              <a:t>SELECT </a:t>
            </a:r>
            <a:r>
              <a:rPr lang="en-US" sz="2000" dirty="0"/>
              <a:t>* FROM </a:t>
            </a:r>
            <a:r>
              <a:rPr lang="en-US" sz="2000" dirty="0" smtClean="0"/>
              <a:t>t1</a:t>
            </a:r>
          </a:p>
          <a:p>
            <a:pPr indent="349250"/>
            <a:r>
              <a:rPr lang="en-US" sz="2000" dirty="0" smtClean="0"/>
              <a:t>WHERE </a:t>
            </a:r>
            <a:r>
              <a:rPr lang="en-US" sz="2000" dirty="0"/>
              <a:t>col1 = ‘x’ </a:t>
            </a:r>
            <a:endParaRPr lang="en-US" sz="2000" dirty="0" smtClean="0"/>
          </a:p>
          <a:p>
            <a:pPr indent="349250"/>
            <a:r>
              <a:rPr lang="en-US" sz="2000" dirty="0" smtClean="0"/>
              <a:t>ORDER </a:t>
            </a:r>
            <a:r>
              <a:rPr lang="en-US" sz="2000" dirty="0"/>
              <a:t>BY ‘x’, col2</a:t>
            </a:r>
            <a:r>
              <a:rPr lang="en-US" sz="2000" dirty="0" smtClean="0"/>
              <a:t>;</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03294"/>
            <a:ext cx="3577036"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6248400" y="2286000"/>
            <a:ext cx="4724400" cy="0"/>
          </a:xfrm>
          <a:prstGeom prst="line">
            <a:avLst/>
          </a:prstGeom>
          <a:ln w="57150" cmpd="sng"/>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1129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35859"/>
            <a:ext cx="6168476" cy="1143000"/>
          </a:xfrm>
        </p:spPr>
        <p:txBody>
          <a:bodyPr/>
          <a:lstStyle/>
          <a:p>
            <a:pPr algn="l"/>
            <a:r>
              <a:rPr lang="en-US" dirty="0" smtClean="0"/>
              <a:t>Query 6: query plan</a:t>
            </a:r>
            <a:endParaRPr lang="en-US" dirty="0"/>
          </a:p>
        </p:txBody>
      </p:sp>
      <p:sp>
        <p:nvSpPr>
          <p:cNvPr id="3" name="TextBox 2"/>
          <p:cNvSpPr txBox="1"/>
          <p:nvPr/>
        </p:nvSpPr>
        <p:spPr>
          <a:xfrm>
            <a:off x="5715000" y="2438400"/>
            <a:ext cx="6080511" cy="4093428"/>
          </a:xfrm>
          <a:prstGeom prst="rect">
            <a:avLst/>
          </a:prstGeom>
          <a:noFill/>
        </p:spPr>
        <p:txBody>
          <a:bodyPr wrap="none" rtlCol="0">
            <a:spAutoFit/>
          </a:bodyPr>
          <a:lstStyle/>
          <a:p>
            <a:r>
              <a:rPr lang="en-US" sz="2000" dirty="0" smtClean="0">
                <a:solidFill>
                  <a:schemeClr val="accent5"/>
                </a:solidFill>
              </a:rPr>
              <a:t>"</a:t>
            </a:r>
            <a:r>
              <a:rPr lang="en-US" sz="2000" dirty="0">
                <a:solidFill>
                  <a:schemeClr val="accent5"/>
                </a:solidFill>
              </a:rPr>
              <a:t>stage" : "FETCH",</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"IXSCAN",</a:t>
            </a:r>
          </a:p>
          <a:p>
            <a:r>
              <a:rPr lang="en-US" sz="2000" dirty="0">
                <a:solidFill>
                  <a:schemeClr val="accent5"/>
                </a:solidFill>
              </a:rPr>
              <a:t>         "</a:t>
            </a:r>
            <a:r>
              <a:rPr lang="en-US" sz="2000" dirty="0" err="1">
                <a:solidFill>
                  <a:schemeClr val="accent5"/>
                </a:solidFill>
              </a:rPr>
              <a:t>keyPattern</a:t>
            </a:r>
            <a:r>
              <a:rPr lang="en-US" sz="2000" dirty="0">
                <a:solidFill>
                  <a:schemeClr val="accent5"/>
                </a:solidFill>
              </a:rPr>
              <a:t>" : { "state" : 1, "city" : 1, "pop" : 1 },</a:t>
            </a:r>
          </a:p>
          <a:p>
            <a:r>
              <a:rPr lang="en-US" sz="2000" dirty="0">
                <a:solidFill>
                  <a:schemeClr val="accent5"/>
                </a:solidFill>
              </a:rPr>
              <a:t>            "</a:t>
            </a:r>
            <a:r>
              <a:rPr lang="en-US" sz="2000" dirty="0" err="1">
                <a:solidFill>
                  <a:schemeClr val="accent5"/>
                </a:solidFill>
              </a:rPr>
              <a:t>indexBounds</a:t>
            </a:r>
            <a:r>
              <a:rPr lang="en-US" sz="2000" dirty="0">
                <a:solidFill>
                  <a:schemeClr val="accent5"/>
                </a:solidFill>
              </a:rPr>
              <a:t>" : {</a:t>
            </a:r>
          </a:p>
          <a:p>
            <a:r>
              <a:rPr lang="en-US" sz="2000" dirty="0">
                <a:solidFill>
                  <a:schemeClr val="accent5"/>
                </a:solidFill>
              </a:rPr>
              <a:t>               "state" : [ "[\"CO\", \"CO\"]" ],</a:t>
            </a:r>
          </a:p>
          <a:p>
            <a:r>
              <a:rPr lang="en-US" sz="2000" dirty="0">
                <a:solidFill>
                  <a:schemeClr val="accent5"/>
                </a:solidFill>
              </a:rPr>
              <a:t>               "city" : [ "[</a:t>
            </a:r>
            <a:r>
              <a:rPr lang="en-US" sz="2000" dirty="0" err="1">
                <a:solidFill>
                  <a:schemeClr val="accent5"/>
                </a:solidFill>
              </a:rPr>
              <a:t>MinKey</a:t>
            </a:r>
            <a:r>
              <a:rPr lang="en-US" sz="2000" dirty="0">
                <a:solidFill>
                  <a:schemeClr val="accent5"/>
                </a:solidFill>
              </a:rPr>
              <a:t>, </a:t>
            </a:r>
            <a:r>
              <a:rPr lang="en-US" sz="2000" dirty="0" err="1">
                <a:solidFill>
                  <a:schemeClr val="accent5"/>
                </a:solidFill>
              </a:rPr>
              <a:t>MaxKey</a:t>
            </a:r>
            <a:r>
              <a:rPr lang="en-US" sz="2000" dirty="0">
                <a:solidFill>
                  <a:schemeClr val="accent5"/>
                </a:solidFill>
              </a:rPr>
              <a:t>]" ],</a:t>
            </a:r>
          </a:p>
          <a:p>
            <a:r>
              <a:rPr lang="en-US" sz="2000" dirty="0">
                <a:solidFill>
                  <a:schemeClr val="accent5"/>
                </a:solidFill>
              </a:rPr>
              <a:t>               "pop" : [ "[</a:t>
            </a:r>
            <a:r>
              <a:rPr lang="en-US" sz="2000" dirty="0" err="1">
                <a:solidFill>
                  <a:schemeClr val="accent5"/>
                </a:solidFill>
              </a:rPr>
              <a:t>MinKey</a:t>
            </a:r>
            <a:r>
              <a:rPr lang="en-US" sz="2000" dirty="0">
                <a:solidFill>
                  <a:schemeClr val="accent5"/>
                </a:solidFill>
              </a:rPr>
              <a:t>, </a:t>
            </a:r>
            <a:r>
              <a:rPr lang="en-US" sz="2000" dirty="0" err="1">
                <a:solidFill>
                  <a:schemeClr val="accent5"/>
                </a:solidFill>
              </a:rPr>
              <a:t>MaxKey</a:t>
            </a:r>
            <a:r>
              <a:rPr lang="en-US" sz="2000" dirty="0">
                <a:solidFill>
                  <a:schemeClr val="accent5"/>
                </a:solidFill>
              </a:rPr>
              <a:t>]" ]</a:t>
            </a:r>
          </a:p>
          <a:p>
            <a:r>
              <a:rPr lang="en-US" sz="2000" dirty="0">
                <a:solidFill>
                  <a:schemeClr val="accent5"/>
                </a:solidFill>
              </a:rPr>
              <a:t>"</a:t>
            </a:r>
            <a:r>
              <a:rPr lang="en-US" sz="2000" dirty="0" err="1">
                <a:solidFill>
                  <a:schemeClr val="accent5"/>
                </a:solidFill>
              </a:rPr>
              <a:t>executionStats</a:t>
            </a:r>
            <a:r>
              <a:rPr lang="en-US" sz="2000" dirty="0">
                <a:solidFill>
                  <a:schemeClr val="accent5"/>
                </a:solidFill>
              </a:rPr>
              <a:t>" : {</a:t>
            </a:r>
          </a:p>
          <a:p>
            <a:r>
              <a:rPr lang="en-US" sz="2000" dirty="0">
                <a:solidFill>
                  <a:schemeClr val="accent5"/>
                </a:solidFill>
              </a:rPr>
              <a:t>   "</a:t>
            </a:r>
            <a:r>
              <a:rPr lang="en-US" sz="2000" dirty="0" err="1">
                <a:solidFill>
                  <a:schemeClr val="accent5"/>
                </a:solidFill>
              </a:rPr>
              <a:t>nReturned</a:t>
            </a:r>
            <a:r>
              <a:rPr lang="en-US" sz="2000" dirty="0">
                <a:solidFill>
                  <a:schemeClr val="accent5"/>
                </a:solidFill>
              </a:rPr>
              <a:t>" : 416,</a:t>
            </a:r>
          </a:p>
          <a:p>
            <a:r>
              <a:rPr lang="en-US" sz="2000" dirty="0">
                <a:solidFill>
                  <a:schemeClr val="accent5"/>
                </a:solidFill>
              </a:rPr>
              <a:t>   "</a:t>
            </a:r>
            <a:r>
              <a:rPr lang="en-US" sz="2000" dirty="0" err="1">
                <a:solidFill>
                  <a:schemeClr val="accent5"/>
                </a:solidFill>
              </a:rPr>
              <a:t>executionTimeMillis</a:t>
            </a:r>
            <a:r>
              <a:rPr lang="en-US" sz="2000" dirty="0">
                <a:solidFill>
                  <a:schemeClr val="accent5"/>
                </a:solidFill>
              </a:rPr>
              <a:t>" : 1,</a:t>
            </a:r>
          </a:p>
          <a:p>
            <a:r>
              <a:rPr lang="en-US" sz="2000" dirty="0">
                <a:solidFill>
                  <a:schemeClr val="accent5"/>
                </a:solidFill>
              </a:rPr>
              <a:t>   "</a:t>
            </a:r>
            <a:r>
              <a:rPr lang="en-US" sz="2000" dirty="0" err="1">
                <a:solidFill>
                  <a:schemeClr val="accent5"/>
                </a:solidFill>
              </a:rPr>
              <a:t>totalKeysExamined</a:t>
            </a:r>
            <a:r>
              <a:rPr lang="en-US" sz="2000" dirty="0">
                <a:solidFill>
                  <a:schemeClr val="accent5"/>
                </a:solidFill>
              </a:rPr>
              <a:t>" : 416,</a:t>
            </a:r>
          </a:p>
          <a:p>
            <a:r>
              <a:rPr lang="en-US" sz="2000" dirty="0">
                <a:solidFill>
                  <a:schemeClr val="accent5"/>
                </a:solidFill>
              </a:rPr>
              <a:t>   "</a:t>
            </a:r>
            <a:r>
              <a:rPr lang="en-US" sz="2000" dirty="0" err="1">
                <a:solidFill>
                  <a:schemeClr val="accent5"/>
                </a:solidFill>
              </a:rPr>
              <a:t>totalDocsExamined</a:t>
            </a:r>
            <a:r>
              <a:rPr lang="en-US" sz="2000" dirty="0">
                <a:solidFill>
                  <a:schemeClr val="accent5"/>
                </a:solidFill>
              </a:rPr>
              <a:t>" : 416,</a:t>
            </a:r>
          </a:p>
        </p:txBody>
      </p:sp>
      <p:sp>
        <p:nvSpPr>
          <p:cNvPr id="4" name="TextBox 3"/>
          <p:cNvSpPr txBox="1"/>
          <p:nvPr/>
        </p:nvSpPr>
        <p:spPr>
          <a:xfrm>
            <a:off x="328760" y="742891"/>
            <a:ext cx="5017720" cy="4093428"/>
          </a:xfrm>
          <a:prstGeom prst="rect">
            <a:avLst/>
          </a:prstGeom>
          <a:noFill/>
        </p:spPr>
        <p:txBody>
          <a:bodyPr wrap="none" rtlCol="0">
            <a:spAutoFit/>
          </a:bodyPr>
          <a:lstStyle/>
          <a:p>
            <a:r>
              <a:rPr lang="en-US" sz="2000" dirty="0">
                <a:solidFill>
                  <a:schemeClr val="accent5"/>
                </a:solidFill>
              </a:rPr>
              <a:t>"</a:t>
            </a:r>
            <a:r>
              <a:rPr lang="en-US" sz="2000" dirty="0" err="1">
                <a:solidFill>
                  <a:schemeClr val="accent5"/>
                </a:solidFill>
              </a:rPr>
              <a:t>winningPlan</a:t>
            </a:r>
            <a:r>
              <a:rPr lang="en-US" sz="2000" dirty="0">
                <a:solidFill>
                  <a:schemeClr val="accent5"/>
                </a:solidFill>
              </a:rPr>
              <a:t>" : {</a:t>
            </a:r>
          </a:p>
          <a:p>
            <a:r>
              <a:rPr lang="en-US" sz="2000" dirty="0">
                <a:solidFill>
                  <a:schemeClr val="accent5"/>
                </a:solidFill>
              </a:rPr>
              <a:t>   "stage" : "FETCH",</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"IXSCAN",</a:t>
            </a:r>
          </a:p>
          <a:p>
            <a:r>
              <a:rPr lang="en-US" sz="2000" dirty="0">
                <a:solidFill>
                  <a:schemeClr val="accent5"/>
                </a:solidFill>
              </a:rPr>
              <a:t>         "</a:t>
            </a:r>
            <a:r>
              <a:rPr lang="en-US" sz="2000" dirty="0" err="1">
                <a:solidFill>
                  <a:schemeClr val="accent5"/>
                </a:solidFill>
              </a:rPr>
              <a:t>keyPattern</a:t>
            </a:r>
            <a:r>
              <a:rPr lang="en-US" sz="2000" dirty="0">
                <a:solidFill>
                  <a:schemeClr val="accent5"/>
                </a:solidFill>
              </a:rPr>
              <a:t>" : { "state" : 1, "pop" : 1 },</a:t>
            </a:r>
          </a:p>
          <a:p>
            <a:r>
              <a:rPr lang="en-US" sz="2000" dirty="0">
                <a:solidFill>
                  <a:schemeClr val="accent5"/>
                </a:solidFill>
              </a:rPr>
              <a:t>         "</a:t>
            </a:r>
            <a:r>
              <a:rPr lang="en-US" sz="2000" dirty="0" err="1">
                <a:solidFill>
                  <a:schemeClr val="accent5"/>
                </a:solidFill>
              </a:rPr>
              <a:t>indexBounds</a:t>
            </a:r>
            <a:r>
              <a:rPr lang="en-US" sz="2000" dirty="0">
                <a:solidFill>
                  <a:schemeClr val="accent5"/>
                </a:solidFill>
              </a:rPr>
              <a:t>" : {</a:t>
            </a:r>
          </a:p>
          <a:p>
            <a:r>
              <a:rPr lang="en-US" sz="2000" dirty="0">
                <a:solidFill>
                  <a:schemeClr val="accent5"/>
                </a:solidFill>
              </a:rPr>
              <a:t>            "state" : [ "[\"CO\", \"CO\"]" ],</a:t>
            </a:r>
          </a:p>
          <a:p>
            <a:r>
              <a:rPr lang="en-US" sz="2000" dirty="0">
                <a:solidFill>
                  <a:schemeClr val="accent5"/>
                </a:solidFill>
              </a:rPr>
              <a:t>            "pop" : [ "[</a:t>
            </a:r>
            <a:r>
              <a:rPr lang="en-US" sz="2000" dirty="0" err="1">
                <a:solidFill>
                  <a:schemeClr val="accent5"/>
                </a:solidFill>
              </a:rPr>
              <a:t>MinKey</a:t>
            </a:r>
            <a:r>
              <a:rPr lang="en-US" sz="2000" dirty="0">
                <a:solidFill>
                  <a:schemeClr val="accent5"/>
                </a:solidFill>
              </a:rPr>
              <a:t>, </a:t>
            </a:r>
            <a:r>
              <a:rPr lang="en-US" sz="2000" dirty="0" err="1">
                <a:solidFill>
                  <a:schemeClr val="accent5"/>
                </a:solidFill>
              </a:rPr>
              <a:t>MaxKey</a:t>
            </a:r>
            <a:r>
              <a:rPr lang="en-US" sz="2000" dirty="0">
                <a:solidFill>
                  <a:schemeClr val="accent5"/>
                </a:solidFill>
              </a:rPr>
              <a:t>]" ]</a:t>
            </a:r>
          </a:p>
          <a:p>
            <a:r>
              <a:rPr lang="en-US" sz="2000" dirty="0">
                <a:solidFill>
                  <a:schemeClr val="accent5"/>
                </a:solidFill>
              </a:rPr>
              <a:t>"</a:t>
            </a:r>
            <a:r>
              <a:rPr lang="en-US" sz="2000" dirty="0" err="1">
                <a:solidFill>
                  <a:schemeClr val="accent5"/>
                </a:solidFill>
              </a:rPr>
              <a:t>rejectedPlans</a:t>
            </a:r>
            <a:r>
              <a:rPr lang="en-US" sz="2000" dirty="0">
                <a:solidFill>
                  <a:schemeClr val="accent5"/>
                </a:solidFill>
              </a:rPr>
              <a:t>" : [</a:t>
            </a:r>
          </a:p>
          <a:p>
            <a:r>
              <a:rPr lang="en-US" sz="2000" dirty="0">
                <a:solidFill>
                  <a:schemeClr val="accent5"/>
                </a:solidFill>
              </a:rPr>
              <a:t>   "stage" : "SORT",</a:t>
            </a:r>
          </a:p>
          <a:p>
            <a:r>
              <a:rPr lang="en-US" sz="2000" dirty="0">
                <a:solidFill>
                  <a:schemeClr val="accent5"/>
                </a:solidFill>
              </a:rPr>
              <a:t>      "</a:t>
            </a:r>
            <a:r>
              <a:rPr lang="en-US" sz="2000" dirty="0" err="1">
                <a:solidFill>
                  <a:schemeClr val="accent5"/>
                </a:solidFill>
              </a:rPr>
              <a:t>sortPattern</a:t>
            </a:r>
            <a:r>
              <a:rPr lang="en-US" sz="2000" dirty="0">
                <a:solidFill>
                  <a:schemeClr val="accent5"/>
                </a:solidFill>
              </a:rPr>
              <a:t>" : { "pop" : 1 },</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a:t>
            </a:r>
          </a:p>
        </p:txBody>
      </p:sp>
      <p:cxnSp>
        <p:nvCxnSpPr>
          <p:cNvPr id="6" name="Straight Connector 5"/>
          <p:cNvCxnSpPr/>
          <p:nvPr/>
        </p:nvCxnSpPr>
        <p:spPr>
          <a:xfrm>
            <a:off x="1624160" y="4836319"/>
            <a:ext cx="0" cy="80248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24160" y="5638800"/>
            <a:ext cx="3810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434160" y="1600200"/>
            <a:ext cx="0" cy="4038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34160" y="1600200"/>
            <a:ext cx="19812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415360" y="1600200"/>
            <a:ext cx="0" cy="6858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11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0"/>
          <p:cNvSpPr txBox="1">
            <a:spLocks noGrp="1"/>
          </p:cNvSpPr>
          <p:nvPr>
            <p:ph type="title"/>
          </p:nvPr>
        </p:nvSpPr>
        <p:spPr>
          <a:xfrm>
            <a:off x="609600" y="10055"/>
            <a:ext cx="10972799"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242423"/>
              </a:buClr>
              <a:buSzPct val="25000"/>
              <a:buFont typeface="Arial"/>
              <a:buNone/>
            </a:pPr>
            <a:r>
              <a:rPr lang="en-US" sz="3600" b="1" i="0" u="none" strike="noStrike" cap="none" dirty="0" smtClean="0">
                <a:solidFill>
                  <a:srgbClr val="242423"/>
                </a:solidFill>
                <a:latin typeface="Arial"/>
                <a:ea typeface="Arial"/>
                <a:cs typeface="Arial"/>
                <a:sym typeface="Arial"/>
              </a:rPr>
              <a:t>Something I know</a:t>
            </a:r>
            <a:endParaRPr lang="en-US" sz="3600" b="1" i="0" u="none" strike="noStrike" cap="none" dirty="0">
              <a:solidFill>
                <a:srgbClr val="242423"/>
              </a:solidFill>
              <a:latin typeface="Arial"/>
              <a:ea typeface="Arial"/>
              <a:cs typeface="Arial"/>
              <a:sym typeface="Arial"/>
            </a:endParaRPr>
          </a:p>
        </p:txBody>
      </p:sp>
      <p:sp>
        <p:nvSpPr>
          <p:cNvPr id="5" name="TextBox 4"/>
          <p:cNvSpPr txBox="1"/>
          <p:nvPr/>
        </p:nvSpPr>
        <p:spPr>
          <a:xfrm>
            <a:off x="457200" y="1587888"/>
            <a:ext cx="11277600" cy="3416320"/>
          </a:xfrm>
          <a:prstGeom prst="rect">
            <a:avLst/>
          </a:prstGeom>
          <a:noFill/>
        </p:spPr>
        <p:txBody>
          <a:bodyPr wrap="square" rtlCol="0">
            <a:spAutoFit/>
          </a:bodyPr>
          <a:lstStyle/>
          <a:p>
            <a:r>
              <a:rPr lang="en-US" sz="2400" dirty="0" smtClean="0"/>
              <a:t>I know this is really easy.</a:t>
            </a:r>
          </a:p>
          <a:p>
            <a:r>
              <a:rPr lang="en-US" sz="2400" dirty="0" smtClean="0"/>
              <a:t>I know most (many ?) people don’t know this.</a:t>
            </a:r>
          </a:p>
          <a:p>
            <a:endParaRPr lang="en-US" sz="2400" dirty="0"/>
          </a:p>
          <a:p>
            <a:r>
              <a:rPr lang="en-US" sz="2400" dirty="0" smtClean="0"/>
              <a:t>I know having this memorized will make you really popular.</a:t>
            </a:r>
          </a:p>
          <a:p>
            <a:endParaRPr lang="en-US" sz="2400" dirty="0"/>
          </a:p>
          <a:p>
            <a:r>
              <a:rPr lang="en-US" sz="2400" dirty="0" smtClean="0"/>
              <a:t>I know pressure sucks, and unnecessary.</a:t>
            </a:r>
          </a:p>
          <a:p>
            <a:endParaRPr lang="en-US" sz="2400" dirty="0"/>
          </a:p>
          <a:p>
            <a:r>
              <a:rPr lang="en-US" sz="2400" dirty="0" smtClean="0"/>
              <a:t>I know my Kung Fu is not better than your Kung Fu.</a:t>
            </a:r>
          </a:p>
          <a:p>
            <a:endParaRPr lang="en-US" sz="2400" dirty="0"/>
          </a:p>
        </p:txBody>
      </p:sp>
    </p:spTree>
    <p:extLst>
      <p:ext uri="{BB962C8B-B14F-4D97-AF65-F5344CB8AC3E}">
        <p14:creationId xmlns:p14="http://schemas.microsoft.com/office/powerpoint/2010/main" val="683928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indexes we have so far</a:t>
            </a:r>
            <a:endParaRPr lang="en-US" dirty="0"/>
          </a:p>
        </p:txBody>
      </p:sp>
      <p:sp>
        <p:nvSpPr>
          <p:cNvPr id="3" name="TextBox 2"/>
          <p:cNvSpPr txBox="1"/>
          <p:nvPr/>
        </p:nvSpPr>
        <p:spPr>
          <a:xfrm>
            <a:off x="1600200" y="1981200"/>
            <a:ext cx="7691529" cy="2677656"/>
          </a:xfrm>
          <a:prstGeom prst="rect">
            <a:avLst/>
          </a:prstGeom>
          <a:noFill/>
        </p:spPr>
        <p:txBody>
          <a:bodyPr wrap="none" rtlCol="0">
            <a:spAutoFit/>
          </a:bodyPr>
          <a:lstStyle/>
          <a:p>
            <a:r>
              <a:rPr lang="en-US" sz="2400" dirty="0">
                <a:solidFill>
                  <a:schemeClr val="accent5"/>
                </a:solidFill>
              </a:rPr>
              <a:t>&gt; </a:t>
            </a:r>
            <a:r>
              <a:rPr lang="en-US" sz="2400" dirty="0" err="1">
                <a:solidFill>
                  <a:schemeClr val="accent5"/>
                </a:solidFill>
              </a:rPr>
              <a:t>db.zips.getIndexes</a:t>
            </a:r>
            <a:r>
              <a:rPr lang="en-US" sz="2400" dirty="0">
                <a:solidFill>
                  <a:schemeClr val="accent5"/>
                </a:solidFill>
              </a:rPr>
              <a:t>()</a:t>
            </a:r>
          </a:p>
          <a:p>
            <a:endParaRPr lang="en-US" sz="2400" dirty="0">
              <a:solidFill>
                <a:schemeClr val="accent5"/>
              </a:solidFill>
            </a:endParaRPr>
          </a:p>
          <a:p>
            <a:r>
              <a:rPr lang="en-US" sz="2400" dirty="0" smtClean="0">
                <a:solidFill>
                  <a:schemeClr val="accent5"/>
                </a:solidFill>
              </a:rPr>
              <a:t>_id</a:t>
            </a:r>
          </a:p>
          <a:p>
            <a:r>
              <a:rPr lang="en-US" sz="2400" dirty="0" err="1" smtClean="0">
                <a:solidFill>
                  <a:schemeClr val="accent5"/>
                </a:solidFill>
              </a:rPr>
              <a:t>db.zips.createIndex</a:t>
            </a:r>
            <a:r>
              <a:rPr lang="en-US" sz="2400" dirty="0">
                <a:solidFill>
                  <a:schemeClr val="accent5"/>
                </a:solidFill>
              </a:rPr>
              <a:t>( { "state" : 1 , "pop" : 1 } </a:t>
            </a:r>
            <a:r>
              <a:rPr lang="en-US" sz="2400" dirty="0" smtClean="0">
                <a:solidFill>
                  <a:schemeClr val="accent5"/>
                </a:solidFill>
              </a:rPr>
              <a:t>)</a:t>
            </a:r>
          </a:p>
          <a:p>
            <a:r>
              <a:rPr lang="en-US" sz="2400" dirty="0" err="1">
                <a:solidFill>
                  <a:schemeClr val="accent5"/>
                </a:solidFill>
              </a:rPr>
              <a:t>db.zips.createIndex</a:t>
            </a:r>
            <a:r>
              <a:rPr lang="en-US" sz="2400" dirty="0">
                <a:solidFill>
                  <a:schemeClr val="accent5"/>
                </a:solidFill>
              </a:rPr>
              <a:t>( { "state" : 1 , "city" : 1 , "pop" : 1 } )</a:t>
            </a:r>
          </a:p>
          <a:p>
            <a:endParaRPr lang="en-US" sz="2400" dirty="0" smtClean="0">
              <a:solidFill>
                <a:schemeClr val="accent5"/>
              </a:solidFill>
            </a:endParaRPr>
          </a:p>
          <a:p>
            <a:endParaRPr lang="en-US" sz="2400" dirty="0">
              <a:solidFill>
                <a:schemeClr val="accent5"/>
              </a:solidFill>
            </a:endParaRPr>
          </a:p>
        </p:txBody>
      </p:sp>
    </p:spTree>
    <p:extLst>
      <p:ext uri="{BB962C8B-B14F-4D97-AF65-F5344CB8AC3E}">
        <p14:creationId xmlns:p14="http://schemas.microsoft.com/office/powerpoint/2010/main" val="680815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7: OR topped query</a:t>
            </a:r>
            <a:endParaRPr lang="en-US" dirty="0"/>
          </a:p>
        </p:txBody>
      </p:sp>
      <p:sp>
        <p:nvSpPr>
          <p:cNvPr id="3" name="TextBox 2"/>
          <p:cNvSpPr txBox="1"/>
          <p:nvPr/>
        </p:nvSpPr>
        <p:spPr>
          <a:xfrm>
            <a:off x="914400" y="1295400"/>
            <a:ext cx="6353021" cy="4708981"/>
          </a:xfrm>
          <a:prstGeom prst="rect">
            <a:avLst/>
          </a:prstGeom>
          <a:noFill/>
        </p:spPr>
        <p:txBody>
          <a:bodyPr wrap="none" rtlCol="0">
            <a:spAutoFit/>
          </a:bodyPr>
          <a:lstStyle/>
          <a:p>
            <a:r>
              <a:rPr lang="en-US" sz="2000" dirty="0" err="1">
                <a:solidFill>
                  <a:schemeClr val="accent5"/>
                </a:solidFill>
              </a:rPr>
              <a:t>db.zips.find</a:t>
            </a:r>
            <a:r>
              <a:rPr lang="en-US" sz="2000" dirty="0">
                <a:solidFill>
                  <a:schemeClr val="accent5"/>
                </a:solidFill>
              </a:rPr>
              <a:t>( { "$or" : [ { "state" : "UT" }, { "pop" : 2 } ] } )</a:t>
            </a:r>
          </a:p>
          <a:p>
            <a:endParaRPr lang="en-US" sz="2000" dirty="0">
              <a:solidFill>
                <a:schemeClr val="accent5"/>
              </a:solidFill>
            </a:endParaRPr>
          </a:p>
          <a:p>
            <a:r>
              <a:rPr lang="en-US" sz="2000" dirty="0">
                <a:solidFill>
                  <a:schemeClr val="accent5"/>
                </a:solidFill>
              </a:rPr>
              <a:t>"</a:t>
            </a:r>
            <a:r>
              <a:rPr lang="en-US" sz="2000" dirty="0" err="1">
                <a:solidFill>
                  <a:schemeClr val="accent5"/>
                </a:solidFill>
              </a:rPr>
              <a:t>winningPlan</a:t>
            </a:r>
            <a:r>
              <a:rPr lang="en-US" sz="2000" dirty="0">
                <a:solidFill>
                  <a:schemeClr val="accent5"/>
                </a:solidFill>
              </a:rPr>
              <a:t>" : {</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"COLLSCAN",</a:t>
            </a:r>
          </a:p>
          <a:p>
            <a:r>
              <a:rPr lang="en-US" sz="2000" dirty="0">
                <a:solidFill>
                  <a:schemeClr val="accent5"/>
                </a:solidFill>
              </a:rPr>
              <a:t>         "filter" : {</a:t>
            </a:r>
          </a:p>
          <a:p>
            <a:r>
              <a:rPr lang="en-US" sz="2000" dirty="0">
                <a:solidFill>
                  <a:schemeClr val="accent5"/>
                </a:solidFill>
              </a:rPr>
              <a:t>               "$or" : [</a:t>
            </a:r>
          </a:p>
          <a:p>
            <a:r>
              <a:rPr lang="en-US" sz="2000" dirty="0">
                <a:solidFill>
                  <a:schemeClr val="accent5"/>
                </a:solidFill>
              </a:rPr>
              <a:t>                  "pop" : { "$</a:t>
            </a:r>
            <a:r>
              <a:rPr lang="en-US" sz="2000" dirty="0" err="1">
                <a:solidFill>
                  <a:schemeClr val="accent5"/>
                </a:solidFill>
              </a:rPr>
              <a:t>eq</a:t>
            </a:r>
            <a:r>
              <a:rPr lang="en-US" sz="2000" dirty="0">
                <a:solidFill>
                  <a:schemeClr val="accent5"/>
                </a:solidFill>
              </a:rPr>
              <a:t>" : 2 }</a:t>
            </a:r>
          </a:p>
          <a:p>
            <a:r>
              <a:rPr lang="en-US" sz="2000" dirty="0">
                <a:solidFill>
                  <a:schemeClr val="accent5"/>
                </a:solidFill>
              </a:rPr>
              <a:t>                  "state" : { "$</a:t>
            </a:r>
            <a:r>
              <a:rPr lang="en-US" sz="2000" dirty="0" err="1">
                <a:solidFill>
                  <a:schemeClr val="accent5"/>
                </a:solidFill>
              </a:rPr>
              <a:t>eq</a:t>
            </a:r>
            <a:r>
              <a:rPr lang="en-US" sz="2000" dirty="0">
                <a:solidFill>
                  <a:schemeClr val="accent5"/>
                </a:solidFill>
              </a:rPr>
              <a:t>" : "UT" }</a:t>
            </a:r>
          </a:p>
          <a:p>
            <a:r>
              <a:rPr lang="en-US" sz="2000" dirty="0">
                <a:solidFill>
                  <a:schemeClr val="accent5"/>
                </a:solidFill>
              </a:rPr>
              <a:t>"</a:t>
            </a:r>
            <a:r>
              <a:rPr lang="en-US" sz="2000" dirty="0" err="1">
                <a:solidFill>
                  <a:schemeClr val="accent5"/>
                </a:solidFill>
              </a:rPr>
              <a:t>rejectedPlans</a:t>
            </a:r>
            <a:r>
              <a:rPr lang="en-US" sz="2000" dirty="0">
                <a:solidFill>
                  <a:schemeClr val="accent5"/>
                </a:solidFill>
              </a:rPr>
              <a:t>" : [ ]</a:t>
            </a:r>
          </a:p>
          <a:p>
            <a:r>
              <a:rPr lang="en-US" sz="2000" dirty="0">
                <a:solidFill>
                  <a:schemeClr val="accent5"/>
                </a:solidFill>
              </a:rPr>
              <a:t>"</a:t>
            </a:r>
            <a:r>
              <a:rPr lang="en-US" sz="2000" dirty="0" err="1">
                <a:solidFill>
                  <a:schemeClr val="accent5"/>
                </a:solidFill>
              </a:rPr>
              <a:t>executionStats</a:t>
            </a:r>
            <a:r>
              <a:rPr lang="en-US" sz="2000" dirty="0">
                <a:solidFill>
                  <a:schemeClr val="accent5"/>
                </a:solidFill>
              </a:rPr>
              <a:t>" : {</a:t>
            </a:r>
          </a:p>
          <a:p>
            <a:r>
              <a:rPr lang="en-US" sz="2000" dirty="0">
                <a:solidFill>
                  <a:schemeClr val="accent5"/>
                </a:solidFill>
              </a:rPr>
              <a:t>   "</a:t>
            </a:r>
            <a:r>
              <a:rPr lang="en-US" sz="2000" dirty="0" err="1">
                <a:solidFill>
                  <a:schemeClr val="accent5"/>
                </a:solidFill>
              </a:rPr>
              <a:t>nReturned</a:t>
            </a:r>
            <a:r>
              <a:rPr lang="en-US" sz="2000" dirty="0">
                <a:solidFill>
                  <a:schemeClr val="accent5"/>
                </a:solidFill>
              </a:rPr>
              <a:t>" : 215,</a:t>
            </a:r>
          </a:p>
          <a:p>
            <a:r>
              <a:rPr lang="en-US" sz="2000" dirty="0">
                <a:solidFill>
                  <a:schemeClr val="accent5"/>
                </a:solidFill>
              </a:rPr>
              <a:t>   "</a:t>
            </a:r>
            <a:r>
              <a:rPr lang="en-US" sz="2000" dirty="0" err="1">
                <a:solidFill>
                  <a:schemeClr val="accent5"/>
                </a:solidFill>
              </a:rPr>
              <a:t>executionTimeMillis</a:t>
            </a:r>
            <a:r>
              <a:rPr lang="en-US" sz="2000" dirty="0">
                <a:solidFill>
                  <a:schemeClr val="accent5"/>
                </a:solidFill>
              </a:rPr>
              <a:t>" : 22,</a:t>
            </a:r>
          </a:p>
          <a:p>
            <a:r>
              <a:rPr lang="en-US" sz="2000" dirty="0">
                <a:solidFill>
                  <a:schemeClr val="accent5"/>
                </a:solidFill>
              </a:rPr>
              <a:t>   "</a:t>
            </a:r>
            <a:r>
              <a:rPr lang="en-US" sz="2000" dirty="0" err="1">
                <a:solidFill>
                  <a:schemeClr val="accent5"/>
                </a:solidFill>
              </a:rPr>
              <a:t>totalKeysExamined</a:t>
            </a:r>
            <a:r>
              <a:rPr lang="en-US" sz="2000" dirty="0">
                <a:solidFill>
                  <a:schemeClr val="accent5"/>
                </a:solidFill>
              </a:rPr>
              <a:t>" : 0,</a:t>
            </a:r>
          </a:p>
          <a:p>
            <a:r>
              <a:rPr lang="en-US" sz="2000" dirty="0">
                <a:solidFill>
                  <a:schemeClr val="accent5"/>
                </a:solidFill>
              </a:rPr>
              <a:t>   "</a:t>
            </a:r>
            <a:r>
              <a:rPr lang="en-US" sz="2000" dirty="0" err="1">
                <a:solidFill>
                  <a:schemeClr val="accent5"/>
                </a:solidFill>
              </a:rPr>
              <a:t>totalDocsExamined</a:t>
            </a:r>
            <a:r>
              <a:rPr lang="en-US" sz="2000" dirty="0">
                <a:solidFill>
                  <a:schemeClr val="accent5"/>
                </a:solidFill>
              </a:rPr>
              <a:t>" : 29470,</a:t>
            </a:r>
          </a:p>
        </p:txBody>
      </p:sp>
      <p:sp>
        <p:nvSpPr>
          <p:cNvPr id="4" name="TextBox 3"/>
          <p:cNvSpPr txBox="1"/>
          <p:nvPr/>
        </p:nvSpPr>
        <p:spPr>
          <a:xfrm>
            <a:off x="7848600" y="2834282"/>
            <a:ext cx="2900153" cy="1631216"/>
          </a:xfrm>
          <a:prstGeom prst="rect">
            <a:avLst/>
          </a:prstGeom>
          <a:noFill/>
        </p:spPr>
        <p:txBody>
          <a:bodyPr wrap="none" rtlCol="0">
            <a:spAutoFit/>
          </a:bodyPr>
          <a:lstStyle/>
          <a:p>
            <a:pPr lvl="2"/>
            <a:r>
              <a:rPr lang="en-US" sz="2000" dirty="0"/>
              <a:t>SELECT * FROM t1 </a:t>
            </a:r>
          </a:p>
          <a:p>
            <a:pPr lvl="2"/>
            <a:r>
              <a:rPr lang="en-US" sz="2000" dirty="0"/>
              <a:t>WHERE </a:t>
            </a:r>
            <a:endParaRPr lang="en-US" sz="2000" dirty="0" smtClean="0"/>
          </a:p>
          <a:p>
            <a:pPr lvl="2" defTabSz="228600"/>
            <a:r>
              <a:rPr lang="en-US" sz="2000" dirty="0"/>
              <a:t>	</a:t>
            </a:r>
            <a:r>
              <a:rPr lang="en-US" sz="2000" dirty="0" err="1" smtClean="0"/>
              <a:t>order_date</a:t>
            </a:r>
            <a:r>
              <a:rPr lang="en-US" sz="2000" dirty="0" smtClean="0"/>
              <a:t> </a:t>
            </a:r>
            <a:r>
              <a:rPr lang="en-US" sz="2000" dirty="0"/>
              <a:t>= TODAY </a:t>
            </a:r>
            <a:endParaRPr lang="en-US" sz="2000" dirty="0" smtClean="0"/>
          </a:p>
          <a:p>
            <a:pPr lvl="2" defTabSz="228600"/>
            <a:r>
              <a:rPr lang="en-US" sz="2000" dirty="0" smtClean="0"/>
              <a:t>OR </a:t>
            </a:r>
          </a:p>
          <a:p>
            <a:pPr lvl="2" defTabSz="228600"/>
            <a:r>
              <a:rPr lang="en-US" sz="2000" dirty="0"/>
              <a:t>	</a:t>
            </a:r>
            <a:r>
              <a:rPr lang="en-US" sz="2000" dirty="0" err="1" smtClean="0"/>
              <a:t>ship_weight</a:t>
            </a:r>
            <a:r>
              <a:rPr lang="en-US" sz="2000" dirty="0" smtClean="0"/>
              <a:t> </a:t>
            </a:r>
            <a:r>
              <a:rPr lang="en-US" sz="2000" dirty="0"/>
              <a:t>&lt; 10;</a:t>
            </a:r>
          </a:p>
        </p:txBody>
      </p:sp>
    </p:spTree>
    <p:extLst>
      <p:ext uri="{BB962C8B-B14F-4D97-AF65-F5344CB8AC3E}">
        <p14:creationId xmlns:p14="http://schemas.microsoft.com/office/powerpoint/2010/main" val="18702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4343400" cy="1143000"/>
          </a:xfrm>
        </p:spPr>
        <p:txBody>
          <a:bodyPr/>
          <a:lstStyle/>
          <a:p>
            <a:pPr algn="l"/>
            <a:r>
              <a:rPr lang="en-US" dirty="0" smtClean="0"/>
              <a:t>Query 7: solution</a:t>
            </a:r>
            <a:endParaRPr lang="en-US" dirty="0"/>
          </a:p>
        </p:txBody>
      </p:sp>
      <p:sp>
        <p:nvSpPr>
          <p:cNvPr id="3" name="TextBox 2"/>
          <p:cNvSpPr txBox="1"/>
          <p:nvPr/>
        </p:nvSpPr>
        <p:spPr>
          <a:xfrm>
            <a:off x="7162800" y="1981200"/>
            <a:ext cx="4208203" cy="3170099"/>
          </a:xfrm>
          <a:prstGeom prst="rect">
            <a:avLst/>
          </a:prstGeom>
          <a:noFill/>
        </p:spPr>
        <p:txBody>
          <a:bodyPr wrap="none" rtlCol="0">
            <a:spAutoFit/>
          </a:bodyPr>
          <a:lstStyle/>
          <a:p>
            <a:r>
              <a:rPr lang="en-US" sz="2000" dirty="0" smtClean="0">
                <a:solidFill>
                  <a:schemeClr val="accent5"/>
                </a:solidFill>
              </a:rPr>
              <a:t>"</a:t>
            </a:r>
            <a:r>
              <a:rPr lang="en-US" sz="2000" dirty="0">
                <a:solidFill>
                  <a:schemeClr val="accent5"/>
                </a:solidFill>
              </a:rPr>
              <a:t>stage" : "IXSCAN",</a:t>
            </a:r>
          </a:p>
          <a:p>
            <a:r>
              <a:rPr lang="en-US" sz="2000" dirty="0">
                <a:solidFill>
                  <a:schemeClr val="accent5"/>
                </a:solidFill>
              </a:rPr>
              <a:t>               "</a:t>
            </a:r>
            <a:r>
              <a:rPr lang="en-US" sz="2000" dirty="0" err="1">
                <a:solidFill>
                  <a:schemeClr val="accent5"/>
                </a:solidFill>
              </a:rPr>
              <a:t>keyPattern</a:t>
            </a:r>
            <a:r>
              <a:rPr lang="en-US" sz="2000" dirty="0">
                <a:solidFill>
                  <a:schemeClr val="accent5"/>
                </a:solidFill>
              </a:rPr>
              <a:t>" : { "pop" : 1 },</a:t>
            </a:r>
          </a:p>
          <a:p>
            <a:r>
              <a:rPr lang="en-US" sz="2000" dirty="0">
                <a:solidFill>
                  <a:schemeClr val="accent5"/>
                </a:solidFill>
              </a:rPr>
              <a:t>                  "</a:t>
            </a:r>
            <a:r>
              <a:rPr lang="en-US" sz="2000" dirty="0" err="1">
                <a:solidFill>
                  <a:schemeClr val="accent5"/>
                </a:solidFill>
              </a:rPr>
              <a:t>indexBounds</a:t>
            </a:r>
            <a:r>
              <a:rPr lang="en-US" sz="2000" dirty="0">
                <a:solidFill>
                  <a:schemeClr val="accent5"/>
                </a:solidFill>
              </a:rPr>
              <a:t>" : {</a:t>
            </a:r>
          </a:p>
          <a:p>
            <a:r>
              <a:rPr lang="en-US" sz="2000" dirty="0">
                <a:solidFill>
                  <a:schemeClr val="accent5"/>
                </a:solidFill>
              </a:rPr>
              <a:t>                     "pop" : [ "[2.0, 2.0]" ]</a:t>
            </a:r>
          </a:p>
          <a:p>
            <a:r>
              <a:rPr lang="en-US" sz="2000" dirty="0">
                <a:solidFill>
                  <a:schemeClr val="accent5"/>
                </a:solidFill>
              </a:rPr>
              <a:t>   "</a:t>
            </a:r>
            <a:r>
              <a:rPr lang="en-US" sz="2000" dirty="0" err="1">
                <a:solidFill>
                  <a:schemeClr val="accent5"/>
                </a:solidFill>
              </a:rPr>
              <a:t>rejectedPlans</a:t>
            </a:r>
            <a:r>
              <a:rPr lang="en-US" sz="2000" dirty="0">
                <a:solidFill>
                  <a:schemeClr val="accent5"/>
                </a:solidFill>
              </a:rPr>
              <a:t>" : [ ]</a:t>
            </a:r>
          </a:p>
          <a:p>
            <a:r>
              <a:rPr lang="en-US" sz="2000" dirty="0">
                <a:solidFill>
                  <a:schemeClr val="accent5"/>
                </a:solidFill>
              </a:rPr>
              <a:t>"</a:t>
            </a:r>
            <a:r>
              <a:rPr lang="en-US" sz="2000" dirty="0" err="1">
                <a:solidFill>
                  <a:schemeClr val="accent5"/>
                </a:solidFill>
              </a:rPr>
              <a:t>executionStats</a:t>
            </a:r>
            <a:r>
              <a:rPr lang="en-US" sz="2000" dirty="0">
                <a:solidFill>
                  <a:schemeClr val="accent5"/>
                </a:solidFill>
              </a:rPr>
              <a:t>" : {</a:t>
            </a:r>
          </a:p>
          <a:p>
            <a:r>
              <a:rPr lang="en-US" sz="2000" dirty="0">
                <a:solidFill>
                  <a:schemeClr val="accent5"/>
                </a:solidFill>
              </a:rPr>
              <a:t>   "</a:t>
            </a:r>
            <a:r>
              <a:rPr lang="en-US" sz="2000" dirty="0" err="1">
                <a:solidFill>
                  <a:schemeClr val="accent5"/>
                </a:solidFill>
              </a:rPr>
              <a:t>nReturned</a:t>
            </a:r>
            <a:r>
              <a:rPr lang="en-US" sz="2000" dirty="0">
                <a:solidFill>
                  <a:schemeClr val="accent5"/>
                </a:solidFill>
              </a:rPr>
              <a:t>" : 215,</a:t>
            </a:r>
          </a:p>
          <a:p>
            <a:r>
              <a:rPr lang="en-US" sz="2000" dirty="0">
                <a:solidFill>
                  <a:schemeClr val="accent5"/>
                </a:solidFill>
              </a:rPr>
              <a:t>   "</a:t>
            </a:r>
            <a:r>
              <a:rPr lang="en-US" sz="2000" dirty="0" err="1">
                <a:solidFill>
                  <a:schemeClr val="accent5"/>
                </a:solidFill>
              </a:rPr>
              <a:t>executionTimeMillis</a:t>
            </a:r>
            <a:r>
              <a:rPr lang="en-US" sz="2000" dirty="0">
                <a:solidFill>
                  <a:schemeClr val="accent5"/>
                </a:solidFill>
              </a:rPr>
              <a:t>" : 2,</a:t>
            </a:r>
          </a:p>
          <a:p>
            <a:r>
              <a:rPr lang="en-US" sz="2000" dirty="0">
                <a:solidFill>
                  <a:schemeClr val="accent5"/>
                </a:solidFill>
              </a:rPr>
              <a:t>   "</a:t>
            </a:r>
            <a:r>
              <a:rPr lang="en-US" sz="2000" dirty="0" err="1">
                <a:solidFill>
                  <a:schemeClr val="accent5"/>
                </a:solidFill>
              </a:rPr>
              <a:t>totalKeysExamined</a:t>
            </a:r>
            <a:r>
              <a:rPr lang="en-US" sz="2000" dirty="0">
                <a:solidFill>
                  <a:schemeClr val="accent5"/>
                </a:solidFill>
              </a:rPr>
              <a:t>" : 215,</a:t>
            </a:r>
          </a:p>
          <a:p>
            <a:r>
              <a:rPr lang="en-US" sz="2000" dirty="0">
                <a:solidFill>
                  <a:schemeClr val="accent5"/>
                </a:solidFill>
              </a:rPr>
              <a:t>   "</a:t>
            </a:r>
            <a:r>
              <a:rPr lang="en-US" sz="2000" dirty="0" err="1">
                <a:solidFill>
                  <a:schemeClr val="accent5"/>
                </a:solidFill>
              </a:rPr>
              <a:t>totalDocsExamined</a:t>
            </a:r>
            <a:r>
              <a:rPr lang="en-US" sz="2000" dirty="0">
                <a:solidFill>
                  <a:schemeClr val="accent5"/>
                </a:solidFill>
              </a:rPr>
              <a:t>" : 215,</a:t>
            </a:r>
          </a:p>
        </p:txBody>
      </p:sp>
      <p:sp>
        <p:nvSpPr>
          <p:cNvPr id="4" name="TextBox 3"/>
          <p:cNvSpPr txBox="1"/>
          <p:nvPr/>
        </p:nvSpPr>
        <p:spPr>
          <a:xfrm>
            <a:off x="381000" y="1524000"/>
            <a:ext cx="5440913" cy="4401205"/>
          </a:xfrm>
          <a:prstGeom prst="rect">
            <a:avLst/>
          </a:prstGeom>
          <a:noFill/>
        </p:spPr>
        <p:txBody>
          <a:bodyPr wrap="none" rtlCol="0">
            <a:spAutoFit/>
          </a:bodyPr>
          <a:lstStyle/>
          <a:p>
            <a:r>
              <a:rPr lang="en-US" sz="2000" dirty="0" err="1">
                <a:solidFill>
                  <a:schemeClr val="accent5"/>
                </a:solidFill>
              </a:rPr>
              <a:t>db.zips.createIndex</a:t>
            </a:r>
            <a:r>
              <a:rPr lang="en-US" sz="2000" dirty="0">
                <a:solidFill>
                  <a:schemeClr val="accent5"/>
                </a:solidFill>
              </a:rPr>
              <a:t>( { "pop" : 1 } )</a:t>
            </a:r>
          </a:p>
          <a:p>
            <a:endParaRPr lang="en-US" sz="2000" dirty="0">
              <a:solidFill>
                <a:schemeClr val="accent5"/>
              </a:solidFill>
            </a:endParaRPr>
          </a:p>
          <a:p>
            <a:r>
              <a:rPr lang="en-US" sz="2000" dirty="0">
                <a:solidFill>
                  <a:schemeClr val="accent5"/>
                </a:solidFill>
              </a:rPr>
              <a:t>"</a:t>
            </a:r>
            <a:r>
              <a:rPr lang="en-US" sz="2000" dirty="0" err="1">
                <a:solidFill>
                  <a:schemeClr val="accent5"/>
                </a:solidFill>
              </a:rPr>
              <a:t>winningPlan</a:t>
            </a:r>
            <a:r>
              <a:rPr lang="en-US" sz="2000" dirty="0">
                <a:solidFill>
                  <a:schemeClr val="accent5"/>
                </a:solidFill>
              </a:rPr>
              <a:t>" : {</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"FETCH",</a:t>
            </a:r>
          </a:p>
          <a:p>
            <a:r>
              <a:rPr lang="en-US" sz="2000" dirty="0">
                <a:solidFill>
                  <a:schemeClr val="accent5"/>
                </a:solidFill>
              </a:rPr>
              <a:t>   "</a:t>
            </a:r>
            <a:r>
              <a:rPr lang="en-US" sz="2000" dirty="0" err="1">
                <a:solidFill>
                  <a:schemeClr val="accent5"/>
                </a:solidFill>
              </a:rPr>
              <a:t>inputStage</a:t>
            </a:r>
            <a:r>
              <a:rPr lang="en-US" sz="2000" dirty="0">
                <a:solidFill>
                  <a:schemeClr val="accent5"/>
                </a:solidFill>
              </a:rPr>
              <a:t>" : {</a:t>
            </a:r>
          </a:p>
          <a:p>
            <a:r>
              <a:rPr lang="en-US" sz="2000" dirty="0">
                <a:solidFill>
                  <a:schemeClr val="accent5"/>
                </a:solidFill>
              </a:rPr>
              <a:t>      "stage" : "OR",</a:t>
            </a:r>
          </a:p>
          <a:p>
            <a:r>
              <a:rPr lang="en-US" sz="2000" dirty="0">
                <a:solidFill>
                  <a:schemeClr val="accent5"/>
                </a:solidFill>
              </a:rPr>
              <a:t>         "</a:t>
            </a:r>
            <a:r>
              <a:rPr lang="en-US" sz="2000" dirty="0" err="1">
                <a:solidFill>
                  <a:schemeClr val="accent5"/>
                </a:solidFill>
              </a:rPr>
              <a:t>inputStages</a:t>
            </a:r>
            <a:r>
              <a:rPr lang="en-US" sz="2000" dirty="0">
                <a:solidFill>
                  <a:schemeClr val="accent5"/>
                </a:solidFill>
              </a:rPr>
              <a:t>" : [</a:t>
            </a:r>
          </a:p>
          <a:p>
            <a:r>
              <a:rPr lang="en-US" sz="2000" dirty="0">
                <a:solidFill>
                  <a:schemeClr val="accent5"/>
                </a:solidFill>
              </a:rPr>
              <a:t>            "stage" : "IXSCAN",</a:t>
            </a:r>
          </a:p>
          <a:p>
            <a:r>
              <a:rPr lang="en-US" sz="2000" dirty="0">
                <a:solidFill>
                  <a:schemeClr val="accent5"/>
                </a:solidFill>
              </a:rPr>
              <a:t>               "</a:t>
            </a:r>
            <a:r>
              <a:rPr lang="en-US" sz="2000" dirty="0" err="1">
                <a:solidFill>
                  <a:schemeClr val="accent5"/>
                </a:solidFill>
              </a:rPr>
              <a:t>keyPattern</a:t>
            </a:r>
            <a:r>
              <a:rPr lang="en-US" sz="2000" dirty="0">
                <a:solidFill>
                  <a:schemeClr val="accent5"/>
                </a:solidFill>
              </a:rPr>
              <a:t>" : { "state" : 1, "pop" : 1 },</a:t>
            </a:r>
          </a:p>
          <a:p>
            <a:r>
              <a:rPr lang="en-US" sz="2000" dirty="0">
                <a:solidFill>
                  <a:schemeClr val="accent5"/>
                </a:solidFill>
              </a:rPr>
              <a:t>                  "</a:t>
            </a:r>
            <a:r>
              <a:rPr lang="en-US" sz="2000" dirty="0" err="1">
                <a:solidFill>
                  <a:schemeClr val="accent5"/>
                </a:solidFill>
              </a:rPr>
              <a:t>indexBounds</a:t>
            </a:r>
            <a:r>
              <a:rPr lang="en-US" sz="2000" dirty="0">
                <a:solidFill>
                  <a:schemeClr val="accent5"/>
                </a:solidFill>
              </a:rPr>
              <a:t>" : {</a:t>
            </a:r>
          </a:p>
          <a:p>
            <a:r>
              <a:rPr lang="en-US" sz="2000" dirty="0">
                <a:solidFill>
                  <a:schemeClr val="accent5"/>
                </a:solidFill>
              </a:rPr>
              <a:t>                     "state" : [ "[\"UT\", \"UT\"]" ],</a:t>
            </a:r>
          </a:p>
          <a:p>
            <a:r>
              <a:rPr lang="en-US" sz="2000" dirty="0">
                <a:solidFill>
                  <a:schemeClr val="accent5"/>
                </a:solidFill>
              </a:rPr>
              <a:t>                     "pop" : [ "[</a:t>
            </a:r>
            <a:r>
              <a:rPr lang="en-US" sz="2000" dirty="0" err="1">
                <a:solidFill>
                  <a:schemeClr val="accent5"/>
                </a:solidFill>
              </a:rPr>
              <a:t>MinKey</a:t>
            </a:r>
            <a:r>
              <a:rPr lang="en-US" sz="2000" dirty="0">
                <a:solidFill>
                  <a:schemeClr val="accent5"/>
                </a:solidFill>
              </a:rPr>
              <a:t>, </a:t>
            </a:r>
            <a:r>
              <a:rPr lang="en-US" sz="2000" dirty="0" err="1">
                <a:solidFill>
                  <a:schemeClr val="accent5"/>
                </a:solidFill>
              </a:rPr>
              <a:t>MaxKey</a:t>
            </a:r>
            <a:r>
              <a:rPr lang="en-US" sz="2000" dirty="0">
                <a:solidFill>
                  <a:schemeClr val="accent5"/>
                </a:solidFill>
              </a:rPr>
              <a:t>]" ]</a:t>
            </a:r>
          </a:p>
          <a:p>
            <a:r>
              <a:rPr lang="en-US" sz="2000" dirty="0">
                <a:solidFill>
                  <a:schemeClr val="accent5"/>
                </a:solidFill>
              </a:rPr>
              <a:t>            </a:t>
            </a:r>
          </a:p>
        </p:txBody>
      </p:sp>
      <p:cxnSp>
        <p:nvCxnSpPr>
          <p:cNvPr id="6" name="Straight Connector 5"/>
          <p:cNvCxnSpPr/>
          <p:nvPr/>
        </p:nvCxnSpPr>
        <p:spPr>
          <a:xfrm>
            <a:off x="2590800" y="5715000"/>
            <a:ext cx="0" cy="609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90800" y="6324600"/>
            <a:ext cx="39624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553200" y="990600"/>
            <a:ext cx="0" cy="5334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53200" y="990600"/>
            <a:ext cx="2133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686800" y="990600"/>
            <a:ext cx="0" cy="6858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174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37699"/>
            <a:ext cx="7010400" cy="1143000"/>
          </a:xfrm>
        </p:spPr>
        <p:txBody>
          <a:bodyPr/>
          <a:lstStyle/>
          <a:p>
            <a:pPr algn="l"/>
            <a:r>
              <a:rPr lang="en-US" dirty="0" smtClean="0"/>
              <a:t>Topics not previously</a:t>
            </a:r>
            <a:br>
              <a:rPr lang="en-US" dirty="0" smtClean="0"/>
            </a:br>
            <a:r>
              <a:rPr lang="en-US" dirty="0" smtClean="0"/>
              <a:t> covered</a:t>
            </a:r>
            <a:endParaRPr lang="en-US" dirty="0"/>
          </a:p>
        </p:txBody>
      </p:sp>
      <p:sp>
        <p:nvSpPr>
          <p:cNvPr id="3" name="TextBox 2"/>
          <p:cNvSpPr txBox="1"/>
          <p:nvPr/>
        </p:nvSpPr>
        <p:spPr>
          <a:xfrm>
            <a:off x="5943600" y="653494"/>
            <a:ext cx="5859296" cy="5632311"/>
          </a:xfrm>
          <a:prstGeom prst="rect">
            <a:avLst/>
          </a:prstGeom>
          <a:noFill/>
        </p:spPr>
        <p:txBody>
          <a:bodyPr wrap="none" rtlCol="0">
            <a:spAutoFit/>
          </a:bodyPr>
          <a:lstStyle/>
          <a:p>
            <a:pPr marL="285750" indent="-285750">
              <a:buFont typeface="Arial" pitchFamily="34" charset="0"/>
              <a:buChar char="•"/>
            </a:pPr>
            <a:r>
              <a:rPr lang="en-US" sz="1800" b="1" dirty="0" smtClean="0">
                <a:solidFill>
                  <a:schemeClr val="accent5"/>
                </a:solidFill>
              </a:rPr>
              <a:t>How to tell which indexes are being used</a:t>
            </a:r>
          </a:p>
          <a:p>
            <a:pPr marL="285750" indent="-285750">
              <a:buFont typeface="Arial" pitchFamily="34" charset="0"/>
              <a:buChar char="•"/>
            </a:pPr>
            <a:r>
              <a:rPr lang="en-US" sz="1800" b="1" dirty="0" smtClean="0">
                <a:solidFill>
                  <a:schemeClr val="accent5"/>
                </a:solidFill>
              </a:rPr>
              <a:t>How to tell if an index is unique</a:t>
            </a:r>
          </a:p>
          <a:p>
            <a:pPr marL="285750" indent="-285750">
              <a:buFont typeface="Arial" pitchFamily="34" charset="0"/>
              <a:buChar char="•"/>
            </a:pPr>
            <a:r>
              <a:rPr lang="en-US" sz="1800" b="1" dirty="0" smtClean="0">
                <a:solidFill>
                  <a:schemeClr val="accent5"/>
                </a:solidFill>
              </a:rPr>
              <a:t>Smoke tests</a:t>
            </a:r>
          </a:p>
          <a:p>
            <a:pPr marL="285750" indent="-285750">
              <a:buFont typeface="Arial" pitchFamily="34" charset="0"/>
              <a:buChar char="•"/>
            </a:pPr>
            <a:r>
              <a:rPr lang="en-US" sz="1800" b="1" dirty="0" smtClean="0">
                <a:solidFill>
                  <a:schemeClr val="accent5"/>
                </a:solidFill>
              </a:rPr>
              <a:t>Covered queries</a:t>
            </a:r>
          </a:p>
          <a:p>
            <a:pPr marL="285750" indent="-285750">
              <a:buFont typeface="Arial" pitchFamily="34" charset="0"/>
              <a:buChar char="•"/>
            </a:pPr>
            <a:r>
              <a:rPr lang="en-US" sz="1800" b="1" dirty="0" err="1" smtClean="0">
                <a:solidFill>
                  <a:schemeClr val="accent5"/>
                </a:solidFill>
              </a:rPr>
              <a:t>MongoDB</a:t>
            </a:r>
            <a:r>
              <a:rPr lang="en-US" sz="1800" b="1" dirty="0" smtClean="0">
                <a:solidFill>
                  <a:schemeClr val="accent5"/>
                </a:solidFill>
              </a:rPr>
              <a:t> index types</a:t>
            </a:r>
          </a:p>
          <a:p>
            <a:pPr marL="285750" indent="-285750">
              <a:buFont typeface="Arial" pitchFamily="34" charset="0"/>
              <a:buChar char="•"/>
            </a:pPr>
            <a:r>
              <a:rPr lang="en-US" sz="1800" b="1" dirty="0" smtClean="0">
                <a:solidFill>
                  <a:schemeClr val="accent5"/>
                </a:solidFill>
              </a:rPr>
              <a:t>When do winning query plans get evacuated</a:t>
            </a:r>
          </a:p>
          <a:p>
            <a:pPr marL="285750" indent="-285750">
              <a:buFont typeface="Arial" pitchFamily="34" charset="0"/>
              <a:buChar char="•"/>
            </a:pPr>
            <a:r>
              <a:rPr lang="en-US" sz="1800" b="1" dirty="0" smtClean="0">
                <a:solidFill>
                  <a:schemeClr val="accent5"/>
                </a:solidFill>
              </a:rPr>
              <a:t>Index intersection</a:t>
            </a:r>
          </a:p>
          <a:p>
            <a:pPr marL="285750" indent="-285750">
              <a:buFont typeface="Arial" pitchFamily="34" charset="0"/>
              <a:buChar char="•"/>
            </a:pPr>
            <a:r>
              <a:rPr lang="en-US" sz="1800" b="1" dirty="0" smtClean="0">
                <a:solidFill>
                  <a:schemeClr val="accent5"/>
                </a:solidFill>
              </a:rPr>
              <a:t>Building indexes (online/offline)</a:t>
            </a:r>
          </a:p>
          <a:p>
            <a:pPr marL="285750" indent="-285750">
              <a:buFont typeface="Arial" pitchFamily="34" charset="0"/>
              <a:buChar char="•"/>
            </a:pPr>
            <a:r>
              <a:rPr lang="en-US" sz="1800" b="1" dirty="0" err="1" smtClean="0">
                <a:solidFill>
                  <a:schemeClr val="accent5"/>
                </a:solidFill>
              </a:rPr>
              <a:t>Sharding</a:t>
            </a:r>
            <a:r>
              <a:rPr lang="en-US" sz="1800" b="1" dirty="0" smtClean="0">
                <a:solidFill>
                  <a:schemeClr val="accent5"/>
                </a:solidFill>
              </a:rPr>
              <a:t> and queries, query plans</a:t>
            </a:r>
          </a:p>
          <a:p>
            <a:pPr marL="285750" indent="-285750">
              <a:buFont typeface="Arial" pitchFamily="34" charset="0"/>
              <a:buChar char="•"/>
            </a:pPr>
            <a:r>
              <a:rPr lang="en-US" sz="1800" b="1" dirty="0" smtClean="0">
                <a:solidFill>
                  <a:schemeClr val="accent5"/>
                </a:solidFill>
              </a:rPr>
              <a:t>Capped collections, </a:t>
            </a:r>
            <a:r>
              <a:rPr lang="en-US" sz="1800" b="1" dirty="0" err="1" smtClean="0">
                <a:solidFill>
                  <a:schemeClr val="accent5"/>
                </a:solidFill>
              </a:rPr>
              <a:t>tailable</a:t>
            </a:r>
            <a:r>
              <a:rPr lang="en-US" sz="1800" b="1" dirty="0" smtClean="0">
                <a:solidFill>
                  <a:schemeClr val="accent5"/>
                </a:solidFill>
              </a:rPr>
              <a:t> cursors</a:t>
            </a:r>
          </a:p>
          <a:p>
            <a:pPr marL="285750" indent="-285750">
              <a:buFont typeface="Arial" pitchFamily="34" charset="0"/>
              <a:buChar char="•"/>
            </a:pPr>
            <a:r>
              <a:rPr lang="en-US" sz="1800" b="1" dirty="0" smtClean="0">
                <a:solidFill>
                  <a:schemeClr val="accent5"/>
                </a:solidFill>
              </a:rPr>
              <a:t>Optimizer hints</a:t>
            </a:r>
          </a:p>
          <a:p>
            <a:pPr marL="285750" indent="-285750">
              <a:buFont typeface="Arial" pitchFamily="34" charset="0"/>
              <a:buChar char="•"/>
            </a:pPr>
            <a:r>
              <a:rPr lang="en-US" sz="1800" b="1" dirty="0" smtClean="0">
                <a:solidFill>
                  <a:schemeClr val="accent5"/>
                </a:solidFill>
              </a:rPr>
              <a:t>Memory limits</a:t>
            </a:r>
          </a:p>
          <a:p>
            <a:pPr marL="285750" indent="-285750">
              <a:buFont typeface="Arial" pitchFamily="34" charset="0"/>
              <a:buChar char="•"/>
            </a:pPr>
            <a:r>
              <a:rPr lang="en-US" sz="1800" b="1" dirty="0" smtClean="0">
                <a:solidFill>
                  <a:schemeClr val="accent5"/>
                </a:solidFill>
              </a:rPr>
              <a:t>Query rewrite (aggregation pipeline optimization)</a:t>
            </a:r>
          </a:p>
          <a:p>
            <a:pPr marL="285750" indent="-285750">
              <a:buFont typeface="Arial" pitchFamily="34" charset="0"/>
              <a:buChar char="•"/>
            </a:pPr>
            <a:endParaRPr lang="en-US" sz="1800" b="1" dirty="0">
              <a:solidFill>
                <a:schemeClr val="accent5"/>
              </a:solidFill>
            </a:endParaRPr>
          </a:p>
          <a:p>
            <a:pPr marL="342900" indent="-342900">
              <a:buFont typeface="Arial" pitchFamily="34" charset="0"/>
              <a:buChar char="•"/>
            </a:pPr>
            <a:r>
              <a:rPr lang="en-US" sz="1800" b="1" dirty="0">
                <a:solidFill>
                  <a:schemeClr val="accent5"/>
                </a:solidFill>
              </a:rPr>
              <a:t>Which server</a:t>
            </a:r>
          </a:p>
          <a:p>
            <a:pPr marL="342900" indent="-342900">
              <a:buFont typeface="Arial" pitchFamily="34" charset="0"/>
              <a:buChar char="•"/>
            </a:pPr>
            <a:r>
              <a:rPr lang="en-US" sz="1800" b="1" dirty="0">
                <a:solidFill>
                  <a:schemeClr val="accent5"/>
                </a:solidFill>
              </a:rPr>
              <a:t>Which </a:t>
            </a:r>
            <a:r>
              <a:rPr lang="en-US" sz="1800" b="1" dirty="0" err="1">
                <a:solidFill>
                  <a:schemeClr val="accent5"/>
                </a:solidFill>
              </a:rPr>
              <a:t>logfile</a:t>
            </a:r>
            <a:endParaRPr lang="en-US" sz="1800" b="1" dirty="0">
              <a:solidFill>
                <a:schemeClr val="accent5"/>
              </a:solidFill>
            </a:endParaRPr>
          </a:p>
          <a:p>
            <a:pPr marL="342900" indent="-342900">
              <a:buFont typeface="Arial" pitchFamily="34" charset="0"/>
              <a:buChar char="•"/>
            </a:pPr>
            <a:r>
              <a:rPr lang="en-US" sz="1800" b="1" dirty="0">
                <a:solidFill>
                  <a:schemeClr val="accent5"/>
                </a:solidFill>
              </a:rPr>
              <a:t>(Server profiling Level)</a:t>
            </a:r>
          </a:p>
          <a:p>
            <a:pPr marL="342900" indent="-342900">
              <a:buFont typeface="Arial" pitchFamily="34" charset="0"/>
              <a:buChar char="•"/>
            </a:pPr>
            <a:r>
              <a:rPr lang="en-US" sz="1800" b="1" dirty="0">
                <a:solidFill>
                  <a:schemeClr val="accent5"/>
                </a:solidFill>
              </a:rPr>
              <a:t>Which </a:t>
            </a:r>
            <a:r>
              <a:rPr lang="en-US" sz="1800" b="1" dirty="0" smtClean="0">
                <a:solidFill>
                  <a:schemeClr val="accent5"/>
                </a:solidFill>
              </a:rPr>
              <a:t>queries</a:t>
            </a:r>
            <a:endParaRPr lang="en-US" sz="1800" b="1" dirty="0">
              <a:solidFill>
                <a:schemeClr val="accent5"/>
              </a:solidFill>
            </a:endParaRPr>
          </a:p>
          <a:p>
            <a:pPr marL="685800" indent="-228600">
              <a:buFont typeface="Arial" pitchFamily="34" charset="0"/>
              <a:buChar char="•"/>
            </a:pPr>
            <a:r>
              <a:rPr lang="en-US" sz="1800" b="1" dirty="0" err="1">
                <a:solidFill>
                  <a:schemeClr val="accent5"/>
                </a:solidFill>
              </a:rPr>
              <a:t>mtools</a:t>
            </a:r>
            <a:endParaRPr lang="en-US" sz="1800" b="1" dirty="0">
              <a:solidFill>
                <a:schemeClr val="accent5"/>
              </a:solidFill>
            </a:endParaRPr>
          </a:p>
          <a:p>
            <a:pPr marL="685800" indent="-228600">
              <a:buFont typeface="Arial" pitchFamily="34" charset="0"/>
              <a:buChar char="•"/>
            </a:pPr>
            <a:r>
              <a:rPr lang="en-US" sz="1800" b="1" dirty="0">
                <a:solidFill>
                  <a:schemeClr val="accent5"/>
                </a:solidFill>
              </a:rPr>
              <a:t>Text </a:t>
            </a:r>
            <a:r>
              <a:rPr lang="en-US" sz="1800" b="1" dirty="0" smtClean="0">
                <a:solidFill>
                  <a:schemeClr val="accent5"/>
                </a:solidFill>
              </a:rPr>
              <a:t>processing</a:t>
            </a:r>
            <a:endParaRPr lang="en-US" sz="1800" b="1" dirty="0">
              <a:solidFill>
                <a:schemeClr val="accent5"/>
              </a:solidFill>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29" y="1981200"/>
            <a:ext cx="4876800" cy="26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623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Box 2"/>
          <p:cNvSpPr txBox="1"/>
          <p:nvPr/>
        </p:nvSpPr>
        <p:spPr>
          <a:xfrm>
            <a:off x="1600200" y="990600"/>
            <a:ext cx="9691115" cy="5232202"/>
          </a:xfrm>
          <a:prstGeom prst="rect">
            <a:avLst/>
          </a:prstGeom>
          <a:noFill/>
        </p:spPr>
        <p:txBody>
          <a:bodyPr wrap="none" rtlCol="0">
            <a:spAutoFit/>
          </a:bodyPr>
          <a:lstStyle/>
          <a:p>
            <a:pPr marL="285750" indent="-285750">
              <a:buFont typeface="Arial" pitchFamily="34" charset="0"/>
              <a:buChar char="•"/>
            </a:pPr>
            <a:r>
              <a:rPr lang="en-US" sz="2400" dirty="0" smtClean="0">
                <a:solidFill>
                  <a:schemeClr val="accent5"/>
                </a:solidFill>
              </a:rPr>
              <a:t>The parent to this </a:t>
            </a:r>
            <a:r>
              <a:rPr lang="en-US" sz="2400" dirty="0" err="1" smtClean="0">
                <a:solidFill>
                  <a:schemeClr val="accent5"/>
                </a:solidFill>
              </a:rPr>
              <a:t>preso</a:t>
            </a:r>
            <a:r>
              <a:rPr lang="en-US" sz="2400" dirty="0" smtClean="0">
                <a:solidFill>
                  <a:schemeClr val="accent5"/>
                </a:solidFill>
              </a:rPr>
              <a:t>,</a:t>
            </a:r>
          </a:p>
          <a:p>
            <a:pPr marL="463550"/>
            <a:r>
              <a:rPr lang="en-US" sz="2000" dirty="0">
                <a:solidFill>
                  <a:schemeClr val="accent5"/>
                </a:solidFill>
                <a:hlinkClick r:id="rId3"/>
              </a:rPr>
              <a:t>https://</a:t>
            </a:r>
            <a:r>
              <a:rPr lang="en-US" sz="2000" dirty="0" smtClean="0">
                <a:solidFill>
                  <a:schemeClr val="accent5"/>
                </a:solidFill>
                <a:hlinkClick r:id="rId3"/>
              </a:rPr>
              <a:t>github.com/farrell0/MongoDB-Developers-Notebook</a:t>
            </a:r>
            <a:endParaRPr lang="en-US" sz="2000" dirty="0" smtClean="0">
              <a:solidFill>
                <a:schemeClr val="accent5"/>
              </a:solidFill>
            </a:endParaRPr>
          </a:p>
          <a:p>
            <a:pPr marL="463550"/>
            <a:endParaRPr lang="en-US" sz="2000" dirty="0" smtClean="0">
              <a:solidFill>
                <a:schemeClr val="accent5"/>
              </a:solidFill>
            </a:endParaRPr>
          </a:p>
          <a:p>
            <a:pPr marL="342900" indent="-342900">
              <a:buFont typeface="Arial" pitchFamily="34" charset="0"/>
              <a:buChar char="•"/>
            </a:pPr>
            <a:r>
              <a:rPr lang="en-US" sz="2400" dirty="0" smtClean="0">
                <a:solidFill>
                  <a:schemeClr val="accent5"/>
                </a:solidFill>
              </a:rPr>
              <a:t>An excellent query primer (110 pages)</a:t>
            </a:r>
          </a:p>
          <a:p>
            <a:pPr marL="463550"/>
            <a:r>
              <a:rPr lang="en-US" sz="2000" dirty="0">
                <a:solidFill>
                  <a:schemeClr val="accent5"/>
                </a:solidFill>
                <a:hlinkClick r:id="rId4"/>
              </a:rPr>
              <a:t>http://</a:t>
            </a:r>
            <a:r>
              <a:rPr lang="en-US" sz="2000" dirty="0" smtClean="0">
                <a:solidFill>
                  <a:schemeClr val="accent5"/>
                </a:solidFill>
                <a:hlinkClick r:id="rId4"/>
              </a:rPr>
              <a:t>www.redbooks.ibm.com/abstracts/sg247138.html?Open</a:t>
            </a:r>
            <a:endParaRPr lang="en-US" sz="2000" dirty="0" smtClean="0">
              <a:solidFill>
                <a:schemeClr val="accent5"/>
              </a:solidFill>
            </a:endParaRPr>
          </a:p>
          <a:p>
            <a:pPr marL="682625"/>
            <a:r>
              <a:rPr lang="en-US" sz="1800" dirty="0" smtClean="0">
                <a:solidFill>
                  <a:schemeClr val="accent5"/>
                </a:solidFill>
              </a:rPr>
              <a:t>(Chapters 10 and 11.)</a:t>
            </a:r>
          </a:p>
          <a:p>
            <a:pPr marL="342900" indent="-342900">
              <a:buFont typeface="Arial" pitchFamily="34" charset="0"/>
              <a:buChar char="•"/>
            </a:pPr>
            <a:endParaRPr lang="en-US" sz="2000" dirty="0" smtClean="0">
              <a:solidFill>
                <a:schemeClr val="accent5"/>
              </a:solidFill>
            </a:endParaRPr>
          </a:p>
          <a:p>
            <a:pPr marL="342900" indent="-342900">
              <a:buFont typeface="Arial" pitchFamily="34" charset="0"/>
              <a:buChar char="•"/>
            </a:pPr>
            <a:r>
              <a:rPr lang="en-US" sz="2400" dirty="0" smtClean="0">
                <a:solidFill>
                  <a:schemeClr val="accent5"/>
                </a:solidFill>
              </a:rPr>
              <a:t>University.MongoDB.com</a:t>
            </a:r>
          </a:p>
          <a:p>
            <a:pPr marL="342900" indent="-342900">
              <a:buFont typeface="Arial" pitchFamily="34" charset="0"/>
              <a:buChar char="•"/>
            </a:pPr>
            <a:endParaRPr lang="en-US" sz="2400" dirty="0">
              <a:solidFill>
                <a:schemeClr val="accent5"/>
              </a:solidFill>
            </a:endParaRPr>
          </a:p>
          <a:p>
            <a:pPr marL="342900" lvl="2" indent="-342900">
              <a:buFont typeface="Arial" pitchFamily="34" charset="0"/>
              <a:buChar char="•"/>
            </a:pPr>
            <a:r>
              <a:rPr lang="en-US" sz="2400" kern="1200" dirty="0">
                <a:solidFill>
                  <a:schemeClr val="accent5"/>
                </a:solidFill>
              </a:rPr>
              <a:t>https://www.mongodb.com/consulting-test#performance_evaluation</a:t>
            </a:r>
          </a:p>
          <a:p>
            <a:pPr marL="342900" indent="-342900">
              <a:buFont typeface="Arial" pitchFamily="34" charset="0"/>
              <a:buChar char="•"/>
            </a:pPr>
            <a:r>
              <a:rPr lang="en-US" sz="2400" dirty="0" err="1" smtClean="0">
                <a:solidFill>
                  <a:schemeClr val="accent5"/>
                </a:solidFill>
              </a:rPr>
              <a:t>zips.json</a:t>
            </a:r>
            <a:endParaRPr lang="en-US" sz="2400" dirty="0" smtClean="0">
              <a:solidFill>
                <a:schemeClr val="accent5"/>
              </a:solidFill>
            </a:endParaRPr>
          </a:p>
          <a:p>
            <a:pPr marL="682625"/>
            <a:r>
              <a:rPr lang="en-US" sz="2000" dirty="0">
                <a:solidFill>
                  <a:schemeClr val="accent5"/>
                </a:solidFill>
              </a:rPr>
              <a:t>http://media.mongodb.org/zips.json</a:t>
            </a:r>
          </a:p>
          <a:p>
            <a:endParaRPr lang="en-US" sz="2400" dirty="0">
              <a:solidFill>
                <a:schemeClr val="accent5"/>
              </a:solidFill>
            </a:endParaRPr>
          </a:p>
          <a:p>
            <a:pPr marL="342900" indent="-342900">
              <a:buFont typeface="Arial" pitchFamily="34" charset="0"/>
              <a:buChar char="•"/>
            </a:pPr>
            <a:r>
              <a:rPr lang="en-US" sz="2400" dirty="0" smtClean="0">
                <a:solidFill>
                  <a:schemeClr val="accent5"/>
                </a:solidFill>
              </a:rPr>
              <a:t>Call Dave Lutz, at home, .. .. On Sunday (early)</a:t>
            </a:r>
          </a:p>
          <a:p>
            <a:pPr marL="682625"/>
            <a:r>
              <a:rPr lang="en-US" sz="2400" dirty="0" smtClean="0">
                <a:solidFill>
                  <a:schemeClr val="accent5"/>
                </a:solidFill>
              </a:rPr>
              <a:t>(512)555/1212</a:t>
            </a:r>
            <a:endParaRPr lang="en-US" sz="2400" dirty="0">
              <a:solidFill>
                <a:schemeClr val="accent5"/>
              </a:solidFill>
            </a:endParaRPr>
          </a:p>
        </p:txBody>
      </p:sp>
    </p:spTree>
    <p:extLst>
      <p:ext uri="{BB962C8B-B14F-4D97-AF65-F5344CB8AC3E}">
        <p14:creationId xmlns:p14="http://schemas.microsoft.com/office/powerpoint/2010/main" val="2814770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10972799" cy="1143000"/>
          </a:xfrm>
        </p:spPr>
        <p:txBody>
          <a:bodyPr/>
          <a:lstStyle/>
          <a:p>
            <a:r>
              <a:rPr lang="en-US" dirty="0" smtClean="0"/>
              <a:t>Backup Slides</a:t>
            </a:r>
            <a:endParaRPr lang="en-US" dirty="0"/>
          </a:p>
        </p:txBody>
      </p:sp>
    </p:spTree>
    <p:extLst>
      <p:ext uri="{BB962C8B-B14F-4D97-AF65-F5344CB8AC3E}">
        <p14:creationId xmlns:p14="http://schemas.microsoft.com/office/powerpoint/2010/main" val="3222358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tell which indexes are being used</a:t>
            </a:r>
            <a:endParaRPr lang="en-US" dirty="0"/>
          </a:p>
        </p:txBody>
      </p:sp>
      <p:sp>
        <p:nvSpPr>
          <p:cNvPr id="7" name="TextBox 6"/>
          <p:cNvSpPr txBox="1"/>
          <p:nvPr/>
        </p:nvSpPr>
        <p:spPr>
          <a:xfrm>
            <a:off x="838200" y="1447800"/>
            <a:ext cx="7616188" cy="4893647"/>
          </a:xfrm>
          <a:prstGeom prst="rect">
            <a:avLst/>
          </a:prstGeom>
          <a:noFill/>
        </p:spPr>
        <p:txBody>
          <a:bodyPr wrap="none" rtlCol="0">
            <a:spAutoFit/>
          </a:bodyPr>
          <a:lstStyle/>
          <a:p>
            <a:r>
              <a:rPr lang="en-US" sz="2400" dirty="0" err="1">
                <a:solidFill>
                  <a:schemeClr val="accent5"/>
                </a:solidFill>
              </a:rPr>
              <a:t>db.zips.aggregate</a:t>
            </a:r>
            <a:r>
              <a:rPr lang="en-US" sz="2400" dirty="0">
                <a:solidFill>
                  <a:schemeClr val="accent5"/>
                </a:solidFill>
              </a:rPr>
              <a:t>( [ { "$</a:t>
            </a:r>
            <a:r>
              <a:rPr lang="en-US" sz="2400" dirty="0" err="1">
                <a:solidFill>
                  <a:schemeClr val="accent5"/>
                </a:solidFill>
              </a:rPr>
              <a:t>indexStats</a:t>
            </a:r>
            <a:r>
              <a:rPr lang="en-US" sz="2400" dirty="0">
                <a:solidFill>
                  <a:schemeClr val="accent5"/>
                </a:solidFill>
              </a:rPr>
              <a:t>" : {} } ] ).pretty()</a:t>
            </a:r>
          </a:p>
          <a:p>
            <a:r>
              <a:rPr lang="en-US" sz="2400" dirty="0" smtClean="0">
                <a:solidFill>
                  <a:schemeClr val="accent5"/>
                </a:solidFill>
              </a:rPr>
              <a:t>{ "</a:t>
            </a:r>
            <a:r>
              <a:rPr lang="en-US" sz="2400" dirty="0">
                <a:solidFill>
                  <a:schemeClr val="accent5"/>
                </a:solidFill>
              </a:rPr>
              <a:t>name" : "pop_1",</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key" : </a:t>
            </a:r>
            <a:r>
              <a:rPr lang="en-US" sz="2400" dirty="0" smtClean="0">
                <a:solidFill>
                  <a:schemeClr val="accent5"/>
                </a:solidFill>
              </a:rPr>
              <a:t>{ "</a:t>
            </a:r>
            <a:r>
              <a:rPr lang="en-US" sz="2400" dirty="0">
                <a:solidFill>
                  <a:schemeClr val="accent5"/>
                </a:solidFill>
              </a:rPr>
              <a:t>pop" : </a:t>
            </a:r>
            <a:r>
              <a:rPr lang="en-US" sz="2400" dirty="0" smtClean="0">
                <a:solidFill>
                  <a:schemeClr val="accent5"/>
                </a:solidFill>
              </a:rPr>
              <a:t>1 },</a:t>
            </a:r>
            <a:endParaRPr lang="en-US" sz="2400" dirty="0">
              <a:solidFill>
                <a:schemeClr val="accent5"/>
              </a:solidFill>
            </a:endParaRPr>
          </a:p>
          <a:p>
            <a:r>
              <a:rPr lang="en-US" sz="2400" dirty="0">
                <a:solidFill>
                  <a:schemeClr val="accent5"/>
                </a:solidFill>
              </a:rPr>
              <a:t> </a:t>
            </a:r>
            <a:r>
              <a:rPr lang="en-US" sz="2400" dirty="0" smtClean="0">
                <a:solidFill>
                  <a:schemeClr val="accent5"/>
                </a:solidFill>
              </a:rPr>
              <a:t>  "</a:t>
            </a:r>
            <a:r>
              <a:rPr lang="en-US" sz="2400" dirty="0">
                <a:solidFill>
                  <a:schemeClr val="accent5"/>
                </a:solidFill>
              </a:rPr>
              <a:t>host" : "rhhost00.grid:27017",</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accesses" : {</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ops" : </a:t>
            </a:r>
            <a:r>
              <a:rPr lang="en-US" sz="2400" dirty="0" err="1">
                <a:solidFill>
                  <a:schemeClr val="accent5"/>
                </a:solidFill>
              </a:rPr>
              <a:t>NumberLong</a:t>
            </a:r>
            <a:r>
              <a:rPr lang="en-US" sz="2400" dirty="0">
                <a:solidFill>
                  <a:schemeClr val="accent5"/>
                </a:solidFill>
              </a:rPr>
              <a:t>(15),</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since" : </a:t>
            </a:r>
            <a:r>
              <a:rPr lang="en-US" sz="2400" dirty="0" err="1">
                <a:solidFill>
                  <a:schemeClr val="accent5"/>
                </a:solidFill>
              </a:rPr>
              <a:t>ISODate</a:t>
            </a:r>
            <a:r>
              <a:rPr lang="en-US" sz="2400" dirty="0">
                <a:solidFill>
                  <a:schemeClr val="accent5"/>
                </a:solidFill>
              </a:rPr>
              <a:t>("2016-04-19T07:13:44.546Z</a:t>
            </a:r>
            <a:r>
              <a:rPr lang="en-US" sz="2400" dirty="0" smtClean="0">
                <a:solidFill>
                  <a:schemeClr val="accent5"/>
                </a:solidFill>
              </a:rPr>
              <a:t>") }</a:t>
            </a:r>
            <a:r>
              <a:rPr lang="en-US" sz="2400" dirty="0">
                <a:solidFill>
                  <a:schemeClr val="accent5"/>
                </a:solidFill>
              </a:rPr>
              <a:t> </a:t>
            </a:r>
            <a:r>
              <a:rPr lang="en-US" sz="2400" dirty="0" smtClean="0">
                <a:solidFill>
                  <a:schemeClr val="accent5"/>
                </a:solidFill>
              </a:rPr>
              <a:t>}</a:t>
            </a:r>
            <a:endParaRPr lang="en-US" sz="2400" dirty="0">
              <a:solidFill>
                <a:schemeClr val="accent5"/>
              </a:solidFill>
            </a:endParaRPr>
          </a:p>
          <a:p>
            <a:r>
              <a:rPr lang="en-US" sz="2400" dirty="0" smtClean="0">
                <a:solidFill>
                  <a:schemeClr val="accent5"/>
                </a:solidFill>
              </a:rPr>
              <a:t>{ "</a:t>
            </a:r>
            <a:r>
              <a:rPr lang="en-US" sz="2400" dirty="0">
                <a:solidFill>
                  <a:schemeClr val="accent5"/>
                </a:solidFill>
              </a:rPr>
              <a:t>name" : "state_1_city_1_pop_1",</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key" : </a:t>
            </a:r>
            <a:r>
              <a:rPr lang="en-US" sz="2400" dirty="0" smtClean="0">
                <a:solidFill>
                  <a:schemeClr val="accent5"/>
                </a:solidFill>
              </a:rPr>
              <a:t>{ "</a:t>
            </a:r>
            <a:r>
              <a:rPr lang="en-US" sz="2400" dirty="0">
                <a:solidFill>
                  <a:schemeClr val="accent5"/>
                </a:solidFill>
              </a:rPr>
              <a:t>state" : 1</a:t>
            </a:r>
            <a:r>
              <a:rPr lang="en-US" sz="2400" dirty="0" smtClean="0">
                <a:solidFill>
                  <a:schemeClr val="accent5"/>
                </a:solidFill>
              </a:rPr>
              <a:t>, "</a:t>
            </a:r>
            <a:r>
              <a:rPr lang="en-US" sz="2400" dirty="0">
                <a:solidFill>
                  <a:schemeClr val="accent5"/>
                </a:solidFill>
              </a:rPr>
              <a:t>city" : 1</a:t>
            </a:r>
            <a:r>
              <a:rPr lang="en-US" sz="2400" dirty="0" smtClean="0">
                <a:solidFill>
                  <a:schemeClr val="accent5"/>
                </a:solidFill>
              </a:rPr>
              <a:t>, "</a:t>
            </a:r>
            <a:r>
              <a:rPr lang="en-US" sz="2400" dirty="0">
                <a:solidFill>
                  <a:schemeClr val="accent5"/>
                </a:solidFill>
              </a:rPr>
              <a:t>pop" : </a:t>
            </a:r>
            <a:r>
              <a:rPr lang="en-US" sz="2400" dirty="0" smtClean="0">
                <a:solidFill>
                  <a:schemeClr val="accent5"/>
                </a:solidFill>
              </a:rPr>
              <a:t>1 },</a:t>
            </a:r>
            <a:endParaRPr lang="en-US" sz="2400" dirty="0">
              <a:solidFill>
                <a:schemeClr val="accent5"/>
              </a:solidFill>
            </a:endParaRPr>
          </a:p>
          <a:p>
            <a:r>
              <a:rPr lang="en-US" sz="2400" dirty="0">
                <a:solidFill>
                  <a:schemeClr val="accent5"/>
                </a:solidFill>
              </a:rPr>
              <a:t> </a:t>
            </a:r>
            <a:r>
              <a:rPr lang="en-US" sz="2400" dirty="0" smtClean="0">
                <a:solidFill>
                  <a:schemeClr val="accent5"/>
                </a:solidFill>
              </a:rPr>
              <a:t>  "</a:t>
            </a:r>
            <a:r>
              <a:rPr lang="en-US" sz="2400" dirty="0">
                <a:solidFill>
                  <a:schemeClr val="accent5"/>
                </a:solidFill>
              </a:rPr>
              <a:t>host" : "rhhost00.grid:27017",</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accesses" : {</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ops" : </a:t>
            </a:r>
            <a:r>
              <a:rPr lang="en-US" sz="2400" dirty="0" err="1">
                <a:solidFill>
                  <a:schemeClr val="accent5"/>
                </a:solidFill>
              </a:rPr>
              <a:t>NumberLong</a:t>
            </a:r>
            <a:r>
              <a:rPr lang="en-US" sz="2400" dirty="0">
                <a:solidFill>
                  <a:schemeClr val="accent5"/>
                </a:solidFill>
              </a:rPr>
              <a:t>(0),</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since" : </a:t>
            </a:r>
            <a:r>
              <a:rPr lang="en-US" sz="2400" dirty="0" err="1">
                <a:solidFill>
                  <a:schemeClr val="accent5"/>
                </a:solidFill>
              </a:rPr>
              <a:t>ISODate</a:t>
            </a:r>
            <a:r>
              <a:rPr lang="en-US" sz="2400" dirty="0">
                <a:solidFill>
                  <a:schemeClr val="accent5"/>
                </a:solidFill>
              </a:rPr>
              <a:t>("2016-04-19T06:49:11.765Z</a:t>
            </a:r>
            <a:r>
              <a:rPr lang="en-US" sz="2400" dirty="0" smtClean="0">
                <a:solidFill>
                  <a:schemeClr val="accent5"/>
                </a:solidFill>
              </a:rPr>
              <a:t>") }</a:t>
            </a:r>
            <a:r>
              <a:rPr lang="en-US" sz="2400" dirty="0">
                <a:solidFill>
                  <a:schemeClr val="accent5"/>
                </a:solidFill>
              </a:rPr>
              <a:t> </a:t>
            </a:r>
            <a:r>
              <a:rPr lang="en-US" sz="2400" dirty="0" smtClean="0">
                <a:solidFill>
                  <a:schemeClr val="accent5"/>
                </a:solidFill>
              </a:rPr>
              <a:t>}</a:t>
            </a:r>
            <a:endParaRPr lang="en-US" sz="2400" dirty="0">
              <a:solidFill>
                <a:schemeClr val="accent5"/>
              </a:solidFill>
            </a:endParaRPr>
          </a:p>
        </p:txBody>
      </p:sp>
    </p:spTree>
    <p:extLst>
      <p:ext uri="{BB962C8B-B14F-4D97-AF65-F5344CB8AC3E}">
        <p14:creationId xmlns:p14="http://schemas.microsoft.com/office/powerpoint/2010/main" val="3666162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tell if an index is unique</a:t>
            </a:r>
            <a:endParaRPr lang="en-US" dirty="0"/>
          </a:p>
        </p:txBody>
      </p:sp>
      <p:sp>
        <p:nvSpPr>
          <p:cNvPr id="7" name="TextBox 6"/>
          <p:cNvSpPr txBox="1"/>
          <p:nvPr/>
        </p:nvSpPr>
        <p:spPr>
          <a:xfrm>
            <a:off x="381000" y="1676400"/>
            <a:ext cx="5487400" cy="3046988"/>
          </a:xfrm>
          <a:prstGeom prst="rect">
            <a:avLst/>
          </a:prstGeom>
          <a:noFill/>
        </p:spPr>
        <p:txBody>
          <a:bodyPr wrap="none" rtlCol="0">
            <a:spAutoFit/>
          </a:bodyPr>
          <a:lstStyle/>
          <a:p>
            <a:r>
              <a:rPr lang="en-US" sz="2400" dirty="0">
                <a:solidFill>
                  <a:schemeClr val="accent5"/>
                </a:solidFill>
              </a:rPr>
              <a:t>db.t1.createIndex( { "k1" : 1 }, </a:t>
            </a:r>
            <a:endParaRPr lang="en-US" sz="2400" dirty="0" smtClean="0">
              <a:solidFill>
                <a:schemeClr val="accent5"/>
              </a:solidFill>
            </a:endParaRPr>
          </a:p>
          <a:p>
            <a:r>
              <a:rPr lang="en-US" sz="2400" dirty="0">
                <a:solidFill>
                  <a:schemeClr val="accent5"/>
                </a:solidFill>
              </a:rPr>
              <a:t> </a:t>
            </a:r>
            <a:r>
              <a:rPr lang="en-US" sz="2400" dirty="0" smtClean="0">
                <a:solidFill>
                  <a:schemeClr val="accent5"/>
                </a:solidFill>
              </a:rPr>
              <a:t>  { </a:t>
            </a:r>
            <a:r>
              <a:rPr lang="en-US" sz="2400" dirty="0">
                <a:solidFill>
                  <a:schemeClr val="accent5"/>
                </a:solidFill>
              </a:rPr>
              <a:t>"unique" : true })</a:t>
            </a:r>
          </a:p>
          <a:p>
            <a:r>
              <a:rPr lang="en-US" sz="2400" dirty="0">
                <a:solidFill>
                  <a:schemeClr val="accent5"/>
                </a:solidFill>
              </a:rPr>
              <a:t>{</a:t>
            </a:r>
          </a:p>
          <a:p>
            <a:r>
              <a:rPr lang="en-US" sz="2400" dirty="0" smtClean="0">
                <a:solidFill>
                  <a:schemeClr val="accent5"/>
                </a:solidFill>
              </a:rPr>
              <a:t>"</a:t>
            </a:r>
            <a:r>
              <a:rPr lang="en-US" sz="2400" dirty="0" err="1">
                <a:solidFill>
                  <a:schemeClr val="accent5"/>
                </a:solidFill>
              </a:rPr>
              <a:t>createdCollectionAutomatically</a:t>
            </a:r>
            <a:r>
              <a:rPr lang="en-US" sz="2400" dirty="0">
                <a:solidFill>
                  <a:schemeClr val="accent5"/>
                </a:solidFill>
              </a:rPr>
              <a:t>" : true,</a:t>
            </a:r>
          </a:p>
          <a:p>
            <a:r>
              <a:rPr lang="en-US" sz="2400" dirty="0" smtClean="0">
                <a:solidFill>
                  <a:schemeClr val="accent5"/>
                </a:solidFill>
              </a:rPr>
              <a:t>"</a:t>
            </a:r>
            <a:r>
              <a:rPr lang="en-US" sz="2400" dirty="0" err="1">
                <a:solidFill>
                  <a:schemeClr val="accent5"/>
                </a:solidFill>
              </a:rPr>
              <a:t>numIndexesBefore</a:t>
            </a:r>
            <a:r>
              <a:rPr lang="en-US" sz="2400" dirty="0">
                <a:solidFill>
                  <a:schemeClr val="accent5"/>
                </a:solidFill>
              </a:rPr>
              <a:t>" : 1,</a:t>
            </a:r>
          </a:p>
          <a:p>
            <a:r>
              <a:rPr lang="en-US" sz="2400" dirty="0" smtClean="0">
                <a:solidFill>
                  <a:schemeClr val="accent5"/>
                </a:solidFill>
              </a:rPr>
              <a:t>"</a:t>
            </a:r>
            <a:r>
              <a:rPr lang="en-US" sz="2400" dirty="0" err="1">
                <a:solidFill>
                  <a:schemeClr val="accent5"/>
                </a:solidFill>
              </a:rPr>
              <a:t>numIndexesAfter</a:t>
            </a:r>
            <a:r>
              <a:rPr lang="en-US" sz="2400" dirty="0">
                <a:solidFill>
                  <a:schemeClr val="accent5"/>
                </a:solidFill>
              </a:rPr>
              <a:t>" : 2,</a:t>
            </a:r>
          </a:p>
          <a:p>
            <a:r>
              <a:rPr lang="en-US" sz="2400" dirty="0" smtClean="0">
                <a:solidFill>
                  <a:schemeClr val="accent5"/>
                </a:solidFill>
              </a:rPr>
              <a:t>"</a:t>
            </a:r>
            <a:r>
              <a:rPr lang="en-US" sz="2400" dirty="0">
                <a:solidFill>
                  <a:schemeClr val="accent5"/>
                </a:solidFill>
              </a:rPr>
              <a:t>ok" : 1</a:t>
            </a:r>
          </a:p>
          <a:p>
            <a:r>
              <a:rPr lang="en-US" sz="2400" dirty="0" smtClean="0">
                <a:solidFill>
                  <a:schemeClr val="accent5"/>
                </a:solidFill>
              </a:rPr>
              <a:t>}</a:t>
            </a:r>
            <a:endParaRPr lang="en-US" sz="2400" dirty="0">
              <a:solidFill>
                <a:schemeClr val="accent5"/>
              </a:solidFill>
            </a:endParaRPr>
          </a:p>
        </p:txBody>
      </p:sp>
      <p:sp>
        <p:nvSpPr>
          <p:cNvPr id="8" name="TextBox 7"/>
          <p:cNvSpPr txBox="1"/>
          <p:nvPr/>
        </p:nvSpPr>
        <p:spPr>
          <a:xfrm>
            <a:off x="6858000" y="1600200"/>
            <a:ext cx="3073277" cy="4154984"/>
          </a:xfrm>
          <a:prstGeom prst="rect">
            <a:avLst/>
          </a:prstGeom>
          <a:noFill/>
        </p:spPr>
        <p:txBody>
          <a:bodyPr wrap="none" rtlCol="0">
            <a:spAutoFit/>
          </a:bodyPr>
          <a:lstStyle/>
          <a:p>
            <a:r>
              <a:rPr lang="en-US" sz="2400" dirty="0" smtClean="0">
                <a:solidFill>
                  <a:schemeClr val="accent5"/>
                </a:solidFill>
              </a:rPr>
              <a:t>&gt; </a:t>
            </a:r>
            <a:r>
              <a:rPr lang="en-US" sz="2400" dirty="0">
                <a:solidFill>
                  <a:schemeClr val="accent5"/>
                </a:solidFill>
              </a:rPr>
              <a:t>db.t1.getIndexes()</a:t>
            </a:r>
          </a:p>
          <a:p>
            <a:r>
              <a:rPr lang="en-US" sz="2400" dirty="0" smtClean="0">
                <a:solidFill>
                  <a:schemeClr val="accent5"/>
                </a:solidFill>
              </a:rPr>
              <a:t>[ {</a:t>
            </a:r>
            <a:r>
              <a:rPr lang="en-US" sz="2400" dirty="0">
                <a:solidFill>
                  <a:schemeClr val="accent5"/>
                </a:solidFill>
              </a:rPr>
              <a:t> </a:t>
            </a:r>
            <a:r>
              <a:rPr lang="en-US" sz="2400" dirty="0" smtClean="0">
                <a:solidFill>
                  <a:schemeClr val="accent5"/>
                </a:solidFill>
              </a:rPr>
              <a:t>"</a:t>
            </a:r>
            <a:r>
              <a:rPr lang="en-US" sz="2400" dirty="0">
                <a:solidFill>
                  <a:schemeClr val="accent5"/>
                </a:solidFill>
              </a:rPr>
              <a:t>v" : 1,</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key" : </a:t>
            </a:r>
            <a:r>
              <a:rPr lang="en-US" sz="2400" dirty="0" smtClean="0">
                <a:solidFill>
                  <a:schemeClr val="accent5"/>
                </a:solidFill>
              </a:rPr>
              <a:t>{ "_</a:t>
            </a:r>
            <a:r>
              <a:rPr lang="en-US" sz="2400" dirty="0">
                <a:solidFill>
                  <a:schemeClr val="accent5"/>
                </a:solidFill>
              </a:rPr>
              <a:t>id" : </a:t>
            </a:r>
            <a:r>
              <a:rPr lang="en-US" sz="2400" dirty="0" smtClean="0">
                <a:solidFill>
                  <a:schemeClr val="accent5"/>
                </a:solidFill>
              </a:rPr>
              <a:t>1 },</a:t>
            </a:r>
            <a:endParaRPr lang="en-US" sz="2400" dirty="0">
              <a:solidFill>
                <a:schemeClr val="accent5"/>
              </a:solidFill>
            </a:endParaRPr>
          </a:p>
          <a:p>
            <a:r>
              <a:rPr lang="en-US" sz="2400" dirty="0">
                <a:solidFill>
                  <a:schemeClr val="accent5"/>
                </a:solidFill>
              </a:rPr>
              <a:t> </a:t>
            </a:r>
            <a:r>
              <a:rPr lang="en-US" sz="2400" dirty="0" smtClean="0">
                <a:solidFill>
                  <a:schemeClr val="accent5"/>
                </a:solidFill>
              </a:rPr>
              <a:t>  "</a:t>
            </a:r>
            <a:r>
              <a:rPr lang="en-US" sz="2400" dirty="0">
                <a:solidFill>
                  <a:schemeClr val="accent5"/>
                </a:solidFill>
              </a:rPr>
              <a:t>name" : "_id_",</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ns" : "</a:t>
            </a:r>
            <a:r>
              <a:rPr lang="en-US" sz="2400" dirty="0" smtClean="0">
                <a:solidFill>
                  <a:schemeClr val="accent5"/>
                </a:solidFill>
              </a:rPr>
              <a:t>test_db.t1“ },</a:t>
            </a:r>
            <a:endParaRPr lang="en-US" sz="2400" dirty="0">
              <a:solidFill>
                <a:schemeClr val="accent5"/>
              </a:solidFill>
            </a:endParaRPr>
          </a:p>
          <a:p>
            <a:r>
              <a:rPr lang="en-US" sz="2400" dirty="0" smtClean="0">
                <a:solidFill>
                  <a:schemeClr val="accent5"/>
                </a:solidFill>
              </a:rPr>
              <a:t>{</a:t>
            </a:r>
            <a:r>
              <a:rPr lang="en-US" sz="2400" dirty="0">
                <a:solidFill>
                  <a:schemeClr val="accent5"/>
                </a:solidFill>
              </a:rPr>
              <a:t> </a:t>
            </a:r>
            <a:r>
              <a:rPr lang="en-US" sz="2400" dirty="0" smtClean="0">
                <a:solidFill>
                  <a:schemeClr val="accent5"/>
                </a:solidFill>
              </a:rPr>
              <a:t>"</a:t>
            </a:r>
            <a:r>
              <a:rPr lang="en-US" sz="2400" dirty="0">
                <a:solidFill>
                  <a:schemeClr val="accent5"/>
                </a:solidFill>
              </a:rPr>
              <a:t>v" : 1,</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unique" : true</a:t>
            </a:r>
            <a:r>
              <a:rPr lang="en-US" sz="2400" dirty="0" smtClean="0">
                <a:solidFill>
                  <a:schemeClr val="accent5"/>
                </a:solidFill>
              </a:rPr>
              <a:t>,</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key" : </a:t>
            </a:r>
            <a:r>
              <a:rPr lang="en-US" sz="2400" dirty="0" smtClean="0">
                <a:solidFill>
                  <a:schemeClr val="accent5"/>
                </a:solidFill>
              </a:rPr>
              <a:t>{ "</a:t>
            </a:r>
            <a:r>
              <a:rPr lang="en-US" sz="2400" dirty="0">
                <a:solidFill>
                  <a:schemeClr val="accent5"/>
                </a:solidFill>
              </a:rPr>
              <a:t>k1" : </a:t>
            </a:r>
            <a:r>
              <a:rPr lang="en-US" sz="2400" dirty="0" smtClean="0">
                <a:solidFill>
                  <a:schemeClr val="accent5"/>
                </a:solidFill>
              </a:rPr>
              <a:t>1 },</a:t>
            </a:r>
            <a:endParaRPr lang="en-US" sz="2400" dirty="0">
              <a:solidFill>
                <a:schemeClr val="accent5"/>
              </a:solidFill>
            </a:endParaRPr>
          </a:p>
          <a:p>
            <a:r>
              <a:rPr lang="en-US" sz="2400" dirty="0">
                <a:solidFill>
                  <a:schemeClr val="accent5"/>
                </a:solidFill>
              </a:rPr>
              <a:t> </a:t>
            </a:r>
            <a:r>
              <a:rPr lang="en-US" sz="2400" dirty="0" smtClean="0">
                <a:solidFill>
                  <a:schemeClr val="accent5"/>
                </a:solidFill>
              </a:rPr>
              <a:t>  "</a:t>
            </a:r>
            <a:r>
              <a:rPr lang="en-US" sz="2400" dirty="0">
                <a:solidFill>
                  <a:schemeClr val="accent5"/>
                </a:solidFill>
              </a:rPr>
              <a:t>name" : "k1_1",</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ns" : "</a:t>
            </a:r>
            <a:r>
              <a:rPr lang="en-US" sz="2400" dirty="0" smtClean="0">
                <a:solidFill>
                  <a:schemeClr val="accent5"/>
                </a:solidFill>
              </a:rPr>
              <a:t>test_db.t1“ }</a:t>
            </a:r>
            <a:endParaRPr lang="en-US" sz="2400" dirty="0">
              <a:solidFill>
                <a:schemeClr val="accent5"/>
              </a:solidFill>
            </a:endParaRPr>
          </a:p>
          <a:p>
            <a:r>
              <a:rPr lang="en-US" sz="2400" dirty="0">
                <a:solidFill>
                  <a:schemeClr val="accent5"/>
                </a:solidFill>
              </a:rPr>
              <a:t>]</a:t>
            </a:r>
          </a:p>
        </p:txBody>
      </p:sp>
    </p:spTree>
    <p:extLst>
      <p:ext uri="{BB962C8B-B14F-4D97-AF65-F5344CB8AC3E}">
        <p14:creationId xmlns:p14="http://schemas.microsoft.com/office/powerpoint/2010/main" val="4261252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Smoke  tests</a:t>
            </a:r>
            <a:endParaRPr lang="en-US" dirty="0"/>
          </a:p>
        </p:txBody>
      </p:sp>
      <p:sp>
        <p:nvSpPr>
          <p:cNvPr id="7" name="TextBox 6"/>
          <p:cNvSpPr txBox="1"/>
          <p:nvPr/>
        </p:nvSpPr>
        <p:spPr>
          <a:xfrm>
            <a:off x="1524001" y="2133600"/>
            <a:ext cx="9296400" cy="3416320"/>
          </a:xfrm>
          <a:prstGeom prst="rect">
            <a:avLst/>
          </a:prstGeom>
          <a:noFill/>
        </p:spPr>
        <p:txBody>
          <a:bodyPr wrap="square" rtlCol="0">
            <a:spAutoFit/>
          </a:bodyPr>
          <a:lstStyle/>
          <a:p>
            <a:pPr lvl="1"/>
            <a:r>
              <a:rPr lang="en-US" sz="2400" dirty="0">
                <a:solidFill>
                  <a:schemeClr val="accent5"/>
                </a:solidFill>
              </a:rPr>
              <a:t>Every night, gather a set of statistics about your hard disk fullness, and about the performance of a set of queries that are strategic to the application</a:t>
            </a:r>
            <a:r>
              <a:rPr lang="en-US" sz="2400" dirty="0" smtClean="0">
                <a:solidFill>
                  <a:schemeClr val="accent5"/>
                </a:solidFill>
              </a:rPr>
              <a:t>.</a:t>
            </a:r>
          </a:p>
          <a:p>
            <a:pPr lvl="1"/>
            <a:endParaRPr lang="en-US" sz="2400" dirty="0">
              <a:solidFill>
                <a:schemeClr val="accent5"/>
              </a:solidFill>
            </a:endParaRPr>
          </a:p>
          <a:p>
            <a:pPr lvl="1"/>
            <a:r>
              <a:rPr lang="en-US" sz="2400" dirty="0">
                <a:solidFill>
                  <a:schemeClr val="accent5"/>
                </a:solidFill>
              </a:rPr>
              <a:t>For queries we wish to record-</a:t>
            </a:r>
          </a:p>
          <a:p>
            <a:pPr marL="463550" lvl="3" indent="-231775">
              <a:buFont typeface="Arial" pitchFamily="34" charset="0"/>
              <a:buChar char="•"/>
            </a:pPr>
            <a:r>
              <a:rPr lang="en-US" sz="2400" dirty="0">
                <a:solidFill>
                  <a:schemeClr val="accent5"/>
                </a:solidFill>
              </a:rPr>
              <a:t>The number of documents returned</a:t>
            </a:r>
          </a:p>
          <a:p>
            <a:pPr marL="463550" lvl="3" indent="-231775">
              <a:buFont typeface="Arial" pitchFamily="34" charset="0"/>
              <a:buChar char="•"/>
            </a:pPr>
            <a:r>
              <a:rPr lang="en-US" sz="2400" dirty="0">
                <a:solidFill>
                  <a:schemeClr val="accent5"/>
                </a:solidFill>
              </a:rPr>
              <a:t>The winning query plan</a:t>
            </a:r>
          </a:p>
          <a:p>
            <a:pPr marL="463550" lvl="3" indent="-231775">
              <a:buFont typeface="Arial" pitchFamily="34" charset="0"/>
              <a:buChar char="•"/>
            </a:pPr>
            <a:r>
              <a:rPr lang="en-US" sz="2400" dirty="0">
                <a:solidFill>
                  <a:schemeClr val="accent5"/>
                </a:solidFill>
              </a:rPr>
              <a:t>Elapsed time, disk and memory consumed</a:t>
            </a:r>
          </a:p>
          <a:p>
            <a:pPr marL="463550" lvl="3" indent="-231775">
              <a:buFont typeface="Arial" pitchFamily="34" charset="0"/>
              <a:buChar char="•"/>
            </a:pPr>
            <a:r>
              <a:rPr lang="en-US" sz="2400" dirty="0">
                <a:solidFill>
                  <a:schemeClr val="accent5"/>
                </a:solidFill>
              </a:rPr>
              <a:t>Other</a:t>
            </a:r>
          </a:p>
        </p:txBody>
      </p:sp>
    </p:spTree>
    <p:extLst>
      <p:ext uri="{BB962C8B-B14F-4D97-AF65-F5344CB8AC3E}">
        <p14:creationId xmlns:p14="http://schemas.microsoft.com/office/powerpoint/2010/main" val="1758062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391400" y="2057400"/>
            <a:ext cx="4572000" cy="1143000"/>
          </a:xfrm>
        </p:spPr>
        <p:txBody>
          <a:bodyPr/>
          <a:lstStyle/>
          <a:p>
            <a:r>
              <a:rPr lang="en-US" dirty="0" smtClean="0"/>
              <a:t>Covered queries</a:t>
            </a:r>
            <a:endParaRPr lang="en-US" dirty="0"/>
          </a:p>
        </p:txBody>
      </p:sp>
      <p:sp>
        <p:nvSpPr>
          <p:cNvPr id="7" name="TextBox 6"/>
          <p:cNvSpPr txBox="1"/>
          <p:nvPr/>
        </p:nvSpPr>
        <p:spPr>
          <a:xfrm>
            <a:off x="1371600" y="762000"/>
            <a:ext cx="5330305" cy="5632311"/>
          </a:xfrm>
          <a:prstGeom prst="rect">
            <a:avLst/>
          </a:prstGeom>
          <a:noFill/>
        </p:spPr>
        <p:txBody>
          <a:bodyPr wrap="none" rtlCol="0">
            <a:spAutoFit/>
          </a:bodyPr>
          <a:lstStyle/>
          <a:p>
            <a:r>
              <a:rPr lang="en-US" sz="2400" dirty="0">
                <a:solidFill>
                  <a:schemeClr val="accent5"/>
                </a:solidFill>
              </a:rPr>
              <a:t>&gt; </a:t>
            </a:r>
            <a:r>
              <a:rPr lang="en-US" sz="2400" dirty="0" err="1">
                <a:solidFill>
                  <a:schemeClr val="accent5"/>
                </a:solidFill>
              </a:rPr>
              <a:t>db.zips.find</a:t>
            </a:r>
            <a:r>
              <a:rPr lang="en-US" sz="2400" dirty="0">
                <a:solidFill>
                  <a:schemeClr val="accent5"/>
                </a:solidFill>
              </a:rPr>
              <a:t>( { "pop" : { "$</a:t>
            </a:r>
            <a:r>
              <a:rPr lang="en-US" sz="2400" dirty="0" err="1">
                <a:solidFill>
                  <a:schemeClr val="accent5"/>
                </a:solidFill>
              </a:rPr>
              <a:t>lt</a:t>
            </a:r>
            <a:r>
              <a:rPr lang="en-US" sz="2400" dirty="0">
                <a:solidFill>
                  <a:schemeClr val="accent5"/>
                </a:solidFill>
              </a:rPr>
              <a:t>" : 200 } },</a:t>
            </a:r>
          </a:p>
          <a:p>
            <a:r>
              <a:rPr lang="en-US" sz="2400" dirty="0">
                <a:solidFill>
                  <a:schemeClr val="accent5"/>
                </a:solidFill>
              </a:rPr>
              <a:t>   { "_id" : 0, "pop" : 1 } ).sort(</a:t>
            </a:r>
          </a:p>
          <a:p>
            <a:r>
              <a:rPr lang="en-US" sz="2400" dirty="0">
                <a:solidFill>
                  <a:schemeClr val="accent5"/>
                </a:solidFill>
              </a:rPr>
              <a:t>   { "pop" : -1 } ).explain()</a:t>
            </a:r>
          </a:p>
          <a:p>
            <a:r>
              <a:rPr lang="en-US" sz="2400" dirty="0">
                <a:solidFill>
                  <a:schemeClr val="accent5"/>
                </a:solidFill>
              </a:rPr>
              <a:t>"</a:t>
            </a:r>
            <a:r>
              <a:rPr lang="en-US" sz="2400" dirty="0" err="1">
                <a:solidFill>
                  <a:schemeClr val="accent5"/>
                </a:solidFill>
              </a:rPr>
              <a:t>winningPlan</a:t>
            </a:r>
            <a:r>
              <a:rPr lang="en-US" sz="2400" dirty="0">
                <a:solidFill>
                  <a:schemeClr val="accent5"/>
                </a:solidFill>
              </a:rPr>
              <a:t>" : {</a:t>
            </a:r>
          </a:p>
          <a:p>
            <a:r>
              <a:rPr lang="en-US" sz="2400" dirty="0">
                <a:solidFill>
                  <a:schemeClr val="accent5"/>
                </a:solidFill>
              </a:rPr>
              <a:t>   "stage" : "PROJECTION",</a:t>
            </a:r>
          </a:p>
          <a:p>
            <a:r>
              <a:rPr lang="en-US" sz="2400" dirty="0">
                <a:solidFill>
                  <a:schemeClr val="accent5"/>
                </a:solidFill>
              </a:rPr>
              <a:t>   "</a:t>
            </a:r>
            <a:r>
              <a:rPr lang="en-US" sz="2400" dirty="0" err="1">
                <a:solidFill>
                  <a:schemeClr val="accent5"/>
                </a:solidFill>
              </a:rPr>
              <a:t>transformBy</a:t>
            </a:r>
            <a:r>
              <a:rPr lang="en-US" sz="2400" dirty="0">
                <a:solidFill>
                  <a:schemeClr val="accent5"/>
                </a:solidFill>
              </a:rPr>
              <a:t>" : {</a:t>
            </a:r>
          </a:p>
          <a:p>
            <a:r>
              <a:rPr lang="en-US" sz="2400" dirty="0">
                <a:solidFill>
                  <a:schemeClr val="accent5"/>
                </a:solidFill>
              </a:rPr>
              <a:t>      "_id" : 0,</a:t>
            </a:r>
          </a:p>
          <a:p>
            <a:r>
              <a:rPr lang="en-US" sz="2400" dirty="0">
                <a:solidFill>
                  <a:schemeClr val="accent5"/>
                </a:solidFill>
              </a:rPr>
              <a:t>      "pop" : 1 },</a:t>
            </a:r>
          </a:p>
          <a:p>
            <a:r>
              <a:rPr lang="en-US" sz="2400" dirty="0">
                <a:solidFill>
                  <a:schemeClr val="accent5"/>
                </a:solidFill>
              </a:rPr>
              <a:t>   "</a:t>
            </a:r>
            <a:r>
              <a:rPr lang="en-US" sz="2400" dirty="0" err="1">
                <a:solidFill>
                  <a:schemeClr val="accent5"/>
                </a:solidFill>
              </a:rPr>
              <a:t>inputStage</a:t>
            </a:r>
            <a:r>
              <a:rPr lang="en-US" sz="2400" dirty="0">
                <a:solidFill>
                  <a:schemeClr val="accent5"/>
                </a:solidFill>
              </a:rPr>
              <a:t>" : {</a:t>
            </a:r>
          </a:p>
          <a:p>
            <a:r>
              <a:rPr lang="en-US" sz="2400" dirty="0">
                <a:solidFill>
                  <a:schemeClr val="accent5"/>
                </a:solidFill>
              </a:rPr>
              <a:t>      "stage" : "IXSCAN",</a:t>
            </a:r>
          </a:p>
          <a:p>
            <a:r>
              <a:rPr lang="en-US" sz="2400" dirty="0">
                <a:solidFill>
                  <a:schemeClr val="accent5"/>
                </a:solidFill>
              </a:rPr>
              <a:t>         "</a:t>
            </a:r>
            <a:r>
              <a:rPr lang="en-US" sz="2400" dirty="0" err="1">
                <a:solidFill>
                  <a:schemeClr val="accent5"/>
                </a:solidFill>
              </a:rPr>
              <a:t>keyPattern</a:t>
            </a:r>
            <a:r>
              <a:rPr lang="en-US" sz="2400" dirty="0">
                <a:solidFill>
                  <a:schemeClr val="accent5"/>
                </a:solidFill>
              </a:rPr>
              <a:t>" : { "pop" : 1 },</a:t>
            </a:r>
          </a:p>
          <a:p>
            <a:r>
              <a:rPr lang="en-US" sz="2400" dirty="0">
                <a:solidFill>
                  <a:schemeClr val="accent5"/>
                </a:solidFill>
              </a:rPr>
              <a:t>         "</a:t>
            </a:r>
            <a:r>
              <a:rPr lang="en-US" sz="2400" dirty="0" err="1">
                <a:solidFill>
                  <a:schemeClr val="accent5"/>
                </a:solidFill>
              </a:rPr>
              <a:t>indexBounds</a:t>
            </a:r>
            <a:r>
              <a:rPr lang="en-US" sz="2400" dirty="0">
                <a:solidFill>
                  <a:schemeClr val="accent5"/>
                </a:solidFill>
              </a:rPr>
              <a:t>" : {</a:t>
            </a:r>
          </a:p>
          <a:p>
            <a:r>
              <a:rPr lang="en-US" sz="2400" dirty="0">
                <a:solidFill>
                  <a:schemeClr val="accent5"/>
                </a:solidFill>
              </a:rPr>
              <a:t>            "pop" : [ "(200.0, -inf.0]" ]</a:t>
            </a:r>
          </a:p>
          <a:p>
            <a:r>
              <a:rPr lang="en-US" sz="2400" dirty="0">
                <a:solidFill>
                  <a:schemeClr val="accent5"/>
                </a:solidFill>
              </a:rPr>
              <a:t>   "</a:t>
            </a:r>
            <a:r>
              <a:rPr lang="en-US" sz="2400" dirty="0" err="1">
                <a:solidFill>
                  <a:schemeClr val="accent5"/>
                </a:solidFill>
              </a:rPr>
              <a:t>rejectedPlans</a:t>
            </a:r>
            <a:r>
              <a:rPr lang="en-US" sz="2400" dirty="0">
                <a:solidFill>
                  <a:schemeClr val="accent5"/>
                </a:solidFill>
              </a:rPr>
              <a:t>" : [ ]</a:t>
            </a:r>
          </a:p>
          <a:p>
            <a:r>
              <a:rPr lang="en-US" sz="2400" dirty="0">
                <a:solidFill>
                  <a:schemeClr val="accent5"/>
                </a:solidFill>
              </a:rPr>
              <a:t>}</a:t>
            </a:r>
          </a:p>
        </p:txBody>
      </p:sp>
    </p:spTree>
    <p:extLst>
      <p:ext uri="{BB962C8B-B14F-4D97-AF65-F5344CB8AC3E}">
        <p14:creationId xmlns:p14="http://schemas.microsoft.com/office/powerpoint/2010/main" val="274852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229" y="1447800"/>
            <a:ext cx="5178017"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1000" y="1600200"/>
            <a:ext cx="6172200" cy="2677656"/>
          </a:xfrm>
          <a:prstGeom prst="rect">
            <a:avLst/>
          </a:prstGeom>
          <a:noFill/>
        </p:spPr>
        <p:txBody>
          <a:bodyPr wrap="square" rtlCol="0">
            <a:spAutoFit/>
          </a:bodyPr>
          <a:lstStyle/>
          <a:p>
            <a:r>
              <a:rPr lang="en-US" sz="2400" dirty="0">
                <a:solidFill>
                  <a:schemeClr val="accent1">
                    <a:lumMod val="50000"/>
                  </a:schemeClr>
                </a:solidFill>
              </a:rPr>
              <a:t>I inherited a </a:t>
            </a:r>
            <a:r>
              <a:rPr lang="en-US" sz="2400" dirty="0" err="1">
                <a:solidFill>
                  <a:schemeClr val="accent1">
                    <a:lumMod val="50000"/>
                  </a:schemeClr>
                </a:solidFill>
              </a:rPr>
              <a:t>MongoDB</a:t>
            </a:r>
            <a:r>
              <a:rPr lang="en-US" sz="2400" dirty="0">
                <a:solidFill>
                  <a:schemeClr val="accent1">
                    <a:lumMod val="50000"/>
                  </a:schemeClr>
                </a:solidFill>
              </a:rPr>
              <a:t> database server with 60 collections and 100 or so indexes. </a:t>
            </a:r>
            <a:endParaRPr lang="en-US" sz="2400" dirty="0" smtClean="0">
              <a:solidFill>
                <a:schemeClr val="accent1">
                  <a:lumMod val="50000"/>
                </a:schemeClr>
              </a:solidFill>
            </a:endParaRPr>
          </a:p>
          <a:p>
            <a:endParaRPr lang="en-US" sz="2400" dirty="0" smtClean="0">
              <a:solidFill>
                <a:schemeClr val="accent1">
                  <a:lumMod val="50000"/>
                </a:schemeClr>
              </a:solidFill>
            </a:endParaRPr>
          </a:p>
          <a:p>
            <a:r>
              <a:rPr lang="en-US" sz="2400" dirty="0" smtClean="0">
                <a:solidFill>
                  <a:schemeClr val="accent1">
                    <a:lumMod val="50000"/>
                  </a:schemeClr>
                </a:solidFill>
              </a:rPr>
              <a:t>The </a:t>
            </a:r>
            <a:r>
              <a:rPr lang="en-US" sz="2400" dirty="0">
                <a:solidFill>
                  <a:schemeClr val="accent1">
                    <a:lumMod val="50000"/>
                  </a:schemeClr>
                </a:solidFill>
              </a:rPr>
              <a:t>business users are complaining about slow report completion times. </a:t>
            </a:r>
            <a:endParaRPr lang="en-US" sz="2400" dirty="0" smtClean="0">
              <a:solidFill>
                <a:schemeClr val="accent1">
                  <a:lumMod val="50000"/>
                </a:schemeClr>
              </a:solidFill>
            </a:endParaRPr>
          </a:p>
          <a:p>
            <a:endParaRPr lang="en-US" sz="2400" dirty="0">
              <a:solidFill>
                <a:schemeClr val="accent1">
                  <a:lumMod val="50000"/>
                </a:schemeClr>
              </a:solidFill>
            </a:endParaRPr>
          </a:p>
          <a:p>
            <a:r>
              <a:rPr lang="en-US" sz="2400" dirty="0" smtClean="0">
                <a:solidFill>
                  <a:schemeClr val="accent1">
                    <a:lumMod val="50000"/>
                  </a:schemeClr>
                </a:solidFill>
              </a:rPr>
              <a:t>What </a:t>
            </a:r>
            <a:r>
              <a:rPr lang="en-US" sz="2400" dirty="0">
                <a:solidFill>
                  <a:schemeClr val="accent1">
                    <a:lumMod val="50000"/>
                  </a:schemeClr>
                </a:solidFill>
              </a:rPr>
              <a:t>can I do to improve performance ?</a:t>
            </a:r>
          </a:p>
        </p:txBody>
      </p:sp>
    </p:spTree>
    <p:extLst>
      <p:ext uri="{BB962C8B-B14F-4D97-AF65-F5344CB8AC3E}">
        <p14:creationId xmlns:p14="http://schemas.microsoft.com/office/powerpoint/2010/main" val="2643461486"/>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When does the winning plan get evacuated</a:t>
            </a:r>
            <a:endParaRPr lang="en-US" dirty="0"/>
          </a:p>
        </p:txBody>
      </p:sp>
      <p:sp>
        <p:nvSpPr>
          <p:cNvPr id="7" name="TextBox 6"/>
          <p:cNvSpPr txBox="1"/>
          <p:nvPr/>
        </p:nvSpPr>
        <p:spPr>
          <a:xfrm>
            <a:off x="1828800" y="1981200"/>
            <a:ext cx="6841938" cy="2308324"/>
          </a:xfrm>
          <a:prstGeom prst="rect">
            <a:avLst/>
          </a:prstGeom>
          <a:noFill/>
        </p:spPr>
        <p:txBody>
          <a:bodyPr wrap="none" rtlCol="0">
            <a:spAutoFit/>
          </a:bodyPr>
          <a:lstStyle/>
          <a:p>
            <a:r>
              <a:rPr lang="en-US" sz="2400" dirty="0">
                <a:solidFill>
                  <a:schemeClr val="accent5"/>
                </a:solidFill>
              </a:rPr>
              <a:t>In short, the cached query plan is re-evaluated if:</a:t>
            </a:r>
          </a:p>
          <a:p>
            <a:pPr marL="463550" lvl="1" indent="-231775">
              <a:buFont typeface="Arial" pitchFamily="34" charset="0"/>
              <a:buChar char="•"/>
            </a:pPr>
            <a:r>
              <a:rPr lang="en-US" sz="2400" dirty="0">
                <a:solidFill>
                  <a:schemeClr val="accent5"/>
                </a:solidFill>
              </a:rPr>
              <a:t>The collection receives 1000 or more writes</a:t>
            </a:r>
          </a:p>
          <a:p>
            <a:pPr marL="463550" lvl="1" indent="-231775">
              <a:buFont typeface="Arial" pitchFamily="34" charset="0"/>
              <a:buChar char="•"/>
            </a:pPr>
            <a:r>
              <a:rPr lang="en-US" sz="2400" dirty="0">
                <a:solidFill>
                  <a:schemeClr val="accent5"/>
                </a:solidFill>
              </a:rPr>
              <a:t>An index is added or dropped</a:t>
            </a:r>
          </a:p>
          <a:p>
            <a:pPr marL="463550" lvl="1" indent="-231775">
              <a:buFont typeface="Arial" pitchFamily="34" charset="0"/>
              <a:buChar char="•"/>
            </a:pPr>
            <a:r>
              <a:rPr lang="en-US" sz="2400" dirty="0">
                <a:solidFill>
                  <a:schemeClr val="accent5"/>
                </a:solidFill>
              </a:rPr>
              <a:t>A </a:t>
            </a:r>
            <a:r>
              <a:rPr lang="en-US" sz="2400" dirty="0" err="1">
                <a:solidFill>
                  <a:schemeClr val="accent5"/>
                </a:solidFill>
              </a:rPr>
              <a:t>reindex</a:t>
            </a:r>
            <a:r>
              <a:rPr lang="en-US" sz="2400" dirty="0">
                <a:solidFill>
                  <a:schemeClr val="accent5"/>
                </a:solidFill>
              </a:rPr>
              <a:t> operation is performed</a:t>
            </a:r>
          </a:p>
          <a:p>
            <a:pPr marL="463550" lvl="1" indent="-231775">
              <a:buFont typeface="Arial" pitchFamily="34" charset="0"/>
              <a:buChar char="•"/>
            </a:pPr>
            <a:r>
              <a:rPr lang="en-US" sz="2400" dirty="0" err="1">
                <a:solidFill>
                  <a:schemeClr val="accent5"/>
                </a:solidFill>
              </a:rPr>
              <a:t>mongod</a:t>
            </a:r>
            <a:r>
              <a:rPr lang="en-US" sz="2400" dirty="0">
                <a:solidFill>
                  <a:schemeClr val="accent5"/>
                </a:solidFill>
              </a:rPr>
              <a:t> is restarted</a:t>
            </a:r>
          </a:p>
          <a:p>
            <a:pPr marL="463550" lvl="1" indent="-231775">
              <a:buFont typeface="Arial" pitchFamily="34" charset="0"/>
              <a:buChar char="•"/>
            </a:pPr>
            <a:r>
              <a:rPr lang="en-US" sz="2400" dirty="0">
                <a:solidFill>
                  <a:schemeClr val="accent5"/>
                </a:solidFill>
              </a:rPr>
              <a:t>You run a query with explain</a:t>
            </a:r>
          </a:p>
        </p:txBody>
      </p:sp>
    </p:spTree>
    <p:extLst>
      <p:ext uri="{BB962C8B-B14F-4D97-AF65-F5344CB8AC3E}">
        <p14:creationId xmlns:p14="http://schemas.microsoft.com/office/powerpoint/2010/main" val="623320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Index intersection</a:t>
            </a:r>
            <a:endParaRPr lang="en-US" dirty="0"/>
          </a:p>
        </p:txBody>
      </p:sp>
      <p:sp>
        <p:nvSpPr>
          <p:cNvPr id="7" name="TextBox 6"/>
          <p:cNvSpPr txBox="1"/>
          <p:nvPr/>
        </p:nvSpPr>
        <p:spPr>
          <a:xfrm>
            <a:off x="1524000" y="1981200"/>
            <a:ext cx="7598555" cy="461665"/>
          </a:xfrm>
          <a:prstGeom prst="rect">
            <a:avLst/>
          </a:prstGeom>
          <a:noFill/>
        </p:spPr>
        <p:txBody>
          <a:bodyPr wrap="none" rtlCol="0">
            <a:spAutoFit/>
          </a:bodyPr>
          <a:lstStyle/>
          <a:p>
            <a:r>
              <a:rPr lang="en-US" sz="2400" dirty="0" err="1">
                <a:solidFill>
                  <a:schemeClr val="accent5"/>
                </a:solidFill>
              </a:rPr>
              <a:t>db.zips.find</a:t>
            </a:r>
            <a:r>
              <a:rPr lang="en-US" sz="2400" dirty="0">
                <a:solidFill>
                  <a:schemeClr val="accent5"/>
                </a:solidFill>
              </a:rPr>
              <a:t>( { "$or" : [ { "state" : "UT" }, { "pop" : 2 } ] } )</a:t>
            </a:r>
          </a:p>
        </p:txBody>
      </p:sp>
      <p:sp>
        <p:nvSpPr>
          <p:cNvPr id="8" name="TextBox 7"/>
          <p:cNvSpPr txBox="1"/>
          <p:nvPr/>
        </p:nvSpPr>
        <p:spPr>
          <a:xfrm>
            <a:off x="1524000" y="3048000"/>
            <a:ext cx="7282763" cy="461665"/>
          </a:xfrm>
          <a:prstGeom prst="rect">
            <a:avLst/>
          </a:prstGeom>
          <a:noFill/>
        </p:spPr>
        <p:txBody>
          <a:bodyPr wrap="none" rtlCol="0">
            <a:spAutoFit/>
          </a:bodyPr>
          <a:lstStyle/>
          <a:p>
            <a:r>
              <a:rPr lang="en-US" sz="2400" dirty="0" err="1">
                <a:solidFill>
                  <a:schemeClr val="accent5"/>
                </a:solidFill>
              </a:rPr>
              <a:t>db.zips.find</a:t>
            </a:r>
            <a:r>
              <a:rPr lang="en-US" sz="2400" dirty="0">
                <a:solidFill>
                  <a:schemeClr val="accent5"/>
                </a:solidFill>
              </a:rPr>
              <a:t>( { "city" : "EAST TROY", "zip" : 53120 } )</a:t>
            </a:r>
          </a:p>
        </p:txBody>
      </p:sp>
    </p:spTree>
    <p:extLst>
      <p:ext uri="{BB962C8B-B14F-4D97-AF65-F5344CB8AC3E}">
        <p14:creationId xmlns:p14="http://schemas.microsoft.com/office/powerpoint/2010/main" val="1665883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 indexes</a:t>
            </a:r>
            <a:endParaRPr lang="en-US" dirty="0"/>
          </a:p>
        </p:txBody>
      </p:sp>
      <p:sp>
        <p:nvSpPr>
          <p:cNvPr id="7" name="TextBox 6"/>
          <p:cNvSpPr txBox="1"/>
          <p:nvPr/>
        </p:nvSpPr>
        <p:spPr>
          <a:xfrm>
            <a:off x="1295400" y="2286000"/>
            <a:ext cx="7778091" cy="461665"/>
          </a:xfrm>
          <a:prstGeom prst="rect">
            <a:avLst/>
          </a:prstGeom>
          <a:noFill/>
        </p:spPr>
        <p:txBody>
          <a:bodyPr wrap="none" rtlCol="0">
            <a:spAutoFit/>
          </a:bodyPr>
          <a:lstStyle/>
          <a:p>
            <a:pPr lvl="2"/>
            <a:r>
              <a:rPr lang="en-US" sz="2400" dirty="0" err="1">
                <a:solidFill>
                  <a:schemeClr val="accent5"/>
                </a:solidFill>
              </a:rPr>
              <a:t>db.zips.createIndex</a:t>
            </a:r>
            <a:r>
              <a:rPr lang="en-US" sz="2400" dirty="0">
                <a:solidFill>
                  <a:schemeClr val="accent5"/>
                </a:solidFill>
              </a:rPr>
              <a:t>( { “zip” : 1 }, { “background” : true } )</a:t>
            </a:r>
          </a:p>
        </p:txBody>
      </p:sp>
    </p:spTree>
    <p:extLst>
      <p:ext uri="{BB962C8B-B14F-4D97-AF65-F5344CB8AC3E}">
        <p14:creationId xmlns:p14="http://schemas.microsoft.com/office/powerpoint/2010/main" val="1436120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Capped collections</a:t>
            </a:r>
            <a:endParaRPr lang="en-US" dirty="0"/>
          </a:p>
        </p:txBody>
      </p:sp>
      <p:sp>
        <p:nvSpPr>
          <p:cNvPr id="7" name="TextBox 6"/>
          <p:cNvSpPr txBox="1"/>
          <p:nvPr/>
        </p:nvSpPr>
        <p:spPr>
          <a:xfrm>
            <a:off x="533400" y="2273949"/>
            <a:ext cx="5181227" cy="1200329"/>
          </a:xfrm>
          <a:prstGeom prst="rect">
            <a:avLst/>
          </a:prstGeom>
          <a:noFill/>
        </p:spPr>
        <p:txBody>
          <a:bodyPr wrap="none" rtlCol="0">
            <a:spAutoFit/>
          </a:bodyPr>
          <a:lstStyle/>
          <a:p>
            <a:r>
              <a:rPr lang="en-US" sz="2400" dirty="0" err="1">
                <a:solidFill>
                  <a:schemeClr val="accent5"/>
                </a:solidFill>
              </a:rPr>
              <a:t>db.createCollection</a:t>
            </a:r>
            <a:r>
              <a:rPr lang="en-US" sz="2400" dirty="0">
                <a:solidFill>
                  <a:schemeClr val="accent5"/>
                </a:solidFill>
              </a:rPr>
              <a:t>("</a:t>
            </a:r>
            <a:r>
              <a:rPr lang="en-US" sz="2400" dirty="0" err="1">
                <a:solidFill>
                  <a:schemeClr val="accent5"/>
                </a:solidFill>
              </a:rPr>
              <a:t>my_collection</a:t>
            </a:r>
            <a:r>
              <a:rPr lang="en-US" sz="2400" dirty="0">
                <a:solidFill>
                  <a:schemeClr val="accent5"/>
                </a:solidFill>
              </a:rPr>
              <a:t>", </a:t>
            </a:r>
            <a:endParaRPr lang="en-US" sz="2400" dirty="0" smtClean="0">
              <a:solidFill>
                <a:schemeClr val="accent5"/>
              </a:solidFill>
            </a:endParaRPr>
          </a:p>
          <a:p>
            <a:r>
              <a:rPr lang="en-US" sz="2400" dirty="0" smtClean="0">
                <a:solidFill>
                  <a:schemeClr val="accent5"/>
                </a:solidFill>
              </a:rPr>
              <a:t>{ </a:t>
            </a:r>
            <a:r>
              <a:rPr lang="en-US" sz="2400" dirty="0">
                <a:solidFill>
                  <a:schemeClr val="accent5"/>
                </a:solidFill>
              </a:rPr>
              <a:t>capped : true, size : 5242880, </a:t>
            </a:r>
            <a:endParaRPr lang="en-US" sz="2400" dirty="0" smtClean="0">
              <a:solidFill>
                <a:schemeClr val="accent5"/>
              </a:solidFill>
            </a:endParaRPr>
          </a:p>
          <a:p>
            <a:r>
              <a:rPr lang="en-US" sz="2400" dirty="0" smtClean="0">
                <a:solidFill>
                  <a:schemeClr val="accent5"/>
                </a:solidFill>
              </a:rPr>
              <a:t>max </a:t>
            </a:r>
            <a:r>
              <a:rPr lang="en-US" sz="2400" dirty="0">
                <a:solidFill>
                  <a:schemeClr val="accent5"/>
                </a:solidFill>
              </a:rPr>
              <a:t>: 5000 } )</a:t>
            </a:r>
          </a:p>
        </p:txBody>
      </p:sp>
      <p:sp>
        <p:nvSpPr>
          <p:cNvPr id="8" name="TextBox 7"/>
          <p:cNvSpPr txBox="1"/>
          <p:nvPr/>
        </p:nvSpPr>
        <p:spPr>
          <a:xfrm>
            <a:off x="6553200" y="1600200"/>
            <a:ext cx="4738798" cy="4524315"/>
          </a:xfrm>
          <a:prstGeom prst="rect">
            <a:avLst/>
          </a:prstGeom>
          <a:noFill/>
        </p:spPr>
        <p:txBody>
          <a:bodyPr wrap="none" rtlCol="0">
            <a:spAutoFit/>
          </a:bodyPr>
          <a:lstStyle/>
          <a:p>
            <a:r>
              <a:rPr lang="en-US" sz="2400" dirty="0">
                <a:solidFill>
                  <a:schemeClr val="accent5"/>
                </a:solidFill>
              </a:rPr>
              <a:t>from </a:t>
            </a:r>
            <a:r>
              <a:rPr lang="en-US" sz="2400" dirty="0" err="1">
                <a:solidFill>
                  <a:schemeClr val="accent5"/>
                </a:solidFill>
              </a:rPr>
              <a:t>pymongo</a:t>
            </a:r>
            <a:r>
              <a:rPr lang="en-US" sz="2400" dirty="0">
                <a:solidFill>
                  <a:schemeClr val="accent5"/>
                </a:solidFill>
              </a:rPr>
              <a:t> import Connection</a:t>
            </a:r>
          </a:p>
          <a:p>
            <a:r>
              <a:rPr lang="en-US" sz="2400" dirty="0">
                <a:solidFill>
                  <a:schemeClr val="accent5"/>
                </a:solidFill>
              </a:rPr>
              <a:t>import time</a:t>
            </a:r>
          </a:p>
          <a:p>
            <a:endParaRPr lang="en-US" sz="2400" dirty="0">
              <a:solidFill>
                <a:schemeClr val="accent5"/>
              </a:solidFill>
            </a:endParaRPr>
          </a:p>
          <a:p>
            <a:r>
              <a:rPr lang="en-US" sz="2400" dirty="0" err="1">
                <a:solidFill>
                  <a:schemeClr val="accent5"/>
                </a:solidFill>
              </a:rPr>
              <a:t>db</a:t>
            </a:r>
            <a:r>
              <a:rPr lang="en-US" sz="2400" dirty="0">
                <a:solidFill>
                  <a:schemeClr val="accent5"/>
                </a:solidFill>
              </a:rPr>
              <a:t> = Connection().</a:t>
            </a:r>
            <a:r>
              <a:rPr lang="en-US" sz="2400" dirty="0" err="1">
                <a:solidFill>
                  <a:schemeClr val="accent5"/>
                </a:solidFill>
              </a:rPr>
              <a:t>my_db</a:t>
            </a:r>
            <a:endParaRPr lang="en-US" sz="2400" dirty="0">
              <a:solidFill>
                <a:schemeClr val="accent5"/>
              </a:solidFill>
            </a:endParaRPr>
          </a:p>
          <a:p>
            <a:r>
              <a:rPr lang="en-US" sz="2400" dirty="0" err="1">
                <a:solidFill>
                  <a:schemeClr val="accent5"/>
                </a:solidFill>
              </a:rPr>
              <a:t>coll</a:t>
            </a:r>
            <a:r>
              <a:rPr lang="en-US" sz="2400" dirty="0">
                <a:solidFill>
                  <a:schemeClr val="accent5"/>
                </a:solidFill>
              </a:rPr>
              <a:t> = </a:t>
            </a:r>
            <a:r>
              <a:rPr lang="en-US" sz="2400" dirty="0" err="1">
                <a:solidFill>
                  <a:schemeClr val="accent5"/>
                </a:solidFill>
              </a:rPr>
              <a:t>db.my_collection</a:t>
            </a:r>
            <a:endParaRPr lang="en-US" sz="2400" dirty="0">
              <a:solidFill>
                <a:schemeClr val="accent5"/>
              </a:solidFill>
            </a:endParaRPr>
          </a:p>
          <a:p>
            <a:r>
              <a:rPr lang="en-US" sz="2400" dirty="0">
                <a:solidFill>
                  <a:schemeClr val="accent5"/>
                </a:solidFill>
              </a:rPr>
              <a:t>cursor = </a:t>
            </a:r>
            <a:r>
              <a:rPr lang="en-US" sz="2400" dirty="0" err="1">
                <a:solidFill>
                  <a:schemeClr val="accent5"/>
                </a:solidFill>
              </a:rPr>
              <a:t>coll.find</a:t>
            </a:r>
            <a:r>
              <a:rPr lang="en-US" sz="2400" dirty="0">
                <a:solidFill>
                  <a:schemeClr val="accent5"/>
                </a:solidFill>
              </a:rPr>
              <a:t>(</a:t>
            </a:r>
            <a:r>
              <a:rPr lang="en-US" sz="2400" dirty="0" err="1">
                <a:solidFill>
                  <a:schemeClr val="accent5"/>
                </a:solidFill>
              </a:rPr>
              <a:t>tailable</a:t>
            </a:r>
            <a:r>
              <a:rPr lang="en-US" sz="2400" dirty="0">
                <a:solidFill>
                  <a:schemeClr val="accent5"/>
                </a:solidFill>
              </a:rPr>
              <a:t>=True)</a:t>
            </a:r>
          </a:p>
          <a:p>
            <a:r>
              <a:rPr lang="en-US" sz="2400" dirty="0">
                <a:solidFill>
                  <a:schemeClr val="accent5"/>
                </a:solidFill>
              </a:rPr>
              <a:t>while </a:t>
            </a:r>
            <a:r>
              <a:rPr lang="en-US" sz="2400" dirty="0" err="1">
                <a:solidFill>
                  <a:schemeClr val="accent5"/>
                </a:solidFill>
              </a:rPr>
              <a:t>cursor.alive</a:t>
            </a:r>
            <a:r>
              <a:rPr lang="en-US" sz="2400" dirty="0">
                <a:solidFill>
                  <a:schemeClr val="accent5"/>
                </a:solidFill>
              </a:rPr>
              <a:t>:</a:t>
            </a:r>
          </a:p>
          <a:p>
            <a:r>
              <a:rPr lang="en-US" sz="2400" dirty="0">
                <a:solidFill>
                  <a:schemeClr val="accent5"/>
                </a:solidFill>
              </a:rPr>
              <a:t>    try:</a:t>
            </a:r>
          </a:p>
          <a:p>
            <a:r>
              <a:rPr lang="en-US" sz="2400" dirty="0">
                <a:solidFill>
                  <a:schemeClr val="accent5"/>
                </a:solidFill>
              </a:rPr>
              <a:t>        doc = </a:t>
            </a:r>
            <a:r>
              <a:rPr lang="en-US" sz="2400" dirty="0" err="1">
                <a:solidFill>
                  <a:schemeClr val="accent5"/>
                </a:solidFill>
              </a:rPr>
              <a:t>cursor.next</a:t>
            </a:r>
            <a:r>
              <a:rPr lang="en-US" sz="2400" dirty="0">
                <a:solidFill>
                  <a:schemeClr val="accent5"/>
                </a:solidFill>
              </a:rPr>
              <a:t>()</a:t>
            </a:r>
          </a:p>
          <a:p>
            <a:r>
              <a:rPr lang="en-US" sz="2400" dirty="0">
                <a:solidFill>
                  <a:schemeClr val="accent5"/>
                </a:solidFill>
              </a:rPr>
              <a:t>        print doc</a:t>
            </a:r>
          </a:p>
          <a:p>
            <a:r>
              <a:rPr lang="en-US" sz="2400" dirty="0">
                <a:solidFill>
                  <a:schemeClr val="accent5"/>
                </a:solidFill>
              </a:rPr>
              <a:t>    except </a:t>
            </a:r>
            <a:r>
              <a:rPr lang="en-US" sz="2400" dirty="0" err="1">
                <a:solidFill>
                  <a:schemeClr val="accent5"/>
                </a:solidFill>
              </a:rPr>
              <a:t>StopIteration</a:t>
            </a:r>
            <a:r>
              <a:rPr lang="en-US" sz="2400" dirty="0">
                <a:solidFill>
                  <a:schemeClr val="accent5"/>
                </a:solidFill>
              </a:rPr>
              <a:t>:</a:t>
            </a:r>
          </a:p>
          <a:p>
            <a:r>
              <a:rPr lang="en-US" sz="2400" dirty="0">
                <a:solidFill>
                  <a:schemeClr val="accent5"/>
                </a:solidFill>
              </a:rPr>
              <a:t>        </a:t>
            </a:r>
            <a:r>
              <a:rPr lang="en-US" sz="2400" dirty="0" err="1">
                <a:solidFill>
                  <a:schemeClr val="accent5"/>
                </a:solidFill>
              </a:rPr>
              <a:t>time.sleep</a:t>
            </a:r>
            <a:r>
              <a:rPr lang="en-US" sz="2400" dirty="0">
                <a:solidFill>
                  <a:schemeClr val="accent5"/>
                </a:solidFill>
              </a:rPr>
              <a:t>(1)</a:t>
            </a:r>
          </a:p>
        </p:txBody>
      </p:sp>
    </p:spTree>
    <p:extLst>
      <p:ext uri="{BB962C8B-B14F-4D97-AF65-F5344CB8AC3E}">
        <p14:creationId xmlns:p14="http://schemas.microsoft.com/office/powerpoint/2010/main" val="3268192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limits: 32 MB, 100 MB</a:t>
            </a:r>
            <a:endParaRPr lang="en-US" dirty="0"/>
          </a:p>
        </p:txBody>
      </p:sp>
      <p:sp>
        <p:nvSpPr>
          <p:cNvPr id="4" name="TextBox 3"/>
          <p:cNvSpPr txBox="1"/>
          <p:nvPr/>
        </p:nvSpPr>
        <p:spPr>
          <a:xfrm>
            <a:off x="304800" y="1676400"/>
            <a:ext cx="5296643" cy="3046988"/>
          </a:xfrm>
          <a:prstGeom prst="rect">
            <a:avLst/>
          </a:prstGeom>
          <a:noFill/>
        </p:spPr>
        <p:txBody>
          <a:bodyPr wrap="none" rtlCol="0">
            <a:spAutoFit/>
          </a:bodyPr>
          <a:lstStyle/>
          <a:p>
            <a:r>
              <a:rPr lang="en-US" sz="2400" dirty="0" smtClean="0">
                <a:solidFill>
                  <a:schemeClr val="accent5"/>
                </a:solidFill>
              </a:rPr>
              <a:t>"</a:t>
            </a:r>
            <a:r>
              <a:rPr lang="en-US" sz="2400" dirty="0" err="1">
                <a:solidFill>
                  <a:schemeClr val="accent5"/>
                </a:solidFill>
              </a:rPr>
              <a:t>executionStages</a:t>
            </a:r>
            <a:r>
              <a:rPr lang="en-US" sz="2400" dirty="0">
                <a:solidFill>
                  <a:schemeClr val="accent5"/>
                </a:solidFill>
              </a:rPr>
              <a:t>" : {</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stage" : "SORT",</a:t>
            </a:r>
          </a:p>
          <a:p>
            <a:r>
              <a:rPr lang="en-US" sz="2400" dirty="0">
                <a:solidFill>
                  <a:schemeClr val="accent5"/>
                </a:solidFill>
              </a:rPr>
              <a:t> </a:t>
            </a:r>
            <a:r>
              <a:rPr lang="en-US" sz="2400" dirty="0" smtClean="0">
                <a:solidFill>
                  <a:schemeClr val="accent5"/>
                </a:solidFill>
              </a:rPr>
              <a:t>  "</a:t>
            </a:r>
            <a:r>
              <a:rPr lang="en-US" sz="2400" dirty="0" err="1">
                <a:solidFill>
                  <a:schemeClr val="accent5"/>
                </a:solidFill>
              </a:rPr>
              <a:t>nReturned</a:t>
            </a:r>
            <a:r>
              <a:rPr lang="en-US" sz="2400" dirty="0">
                <a:solidFill>
                  <a:schemeClr val="accent5"/>
                </a:solidFill>
              </a:rPr>
              <a:t>" : 1,</a:t>
            </a:r>
          </a:p>
          <a:p>
            <a:r>
              <a:rPr lang="en-US" sz="2400" dirty="0">
                <a:solidFill>
                  <a:schemeClr val="accent5"/>
                </a:solidFill>
              </a:rPr>
              <a:t> </a:t>
            </a:r>
            <a:r>
              <a:rPr lang="en-US" sz="2400" dirty="0" smtClean="0">
                <a:solidFill>
                  <a:schemeClr val="accent5"/>
                </a:solidFill>
              </a:rPr>
              <a:t>  "</a:t>
            </a:r>
            <a:r>
              <a:rPr lang="en-US" sz="2400" dirty="0" err="1">
                <a:solidFill>
                  <a:schemeClr val="accent5"/>
                </a:solidFill>
              </a:rPr>
              <a:t>executionTimeMillisEstimate</a:t>
            </a:r>
            <a:r>
              <a:rPr lang="en-US" sz="2400" dirty="0">
                <a:solidFill>
                  <a:schemeClr val="accent5"/>
                </a:solidFill>
              </a:rPr>
              <a:t>" : 60,</a:t>
            </a:r>
          </a:p>
          <a:p>
            <a:r>
              <a:rPr lang="en-US" sz="2400" dirty="0">
                <a:solidFill>
                  <a:schemeClr val="accent5"/>
                </a:solidFill>
              </a:rPr>
              <a:t> </a:t>
            </a:r>
            <a:r>
              <a:rPr lang="en-US" sz="2400" dirty="0" smtClean="0">
                <a:solidFill>
                  <a:schemeClr val="accent5"/>
                </a:solidFill>
              </a:rPr>
              <a:t>     …</a:t>
            </a:r>
          </a:p>
          <a:p>
            <a:r>
              <a:rPr lang="en-US" sz="2400" dirty="0">
                <a:solidFill>
                  <a:schemeClr val="accent5"/>
                </a:solidFill>
              </a:rPr>
              <a:t> </a:t>
            </a:r>
            <a:r>
              <a:rPr lang="en-US" sz="2400" dirty="0" smtClean="0">
                <a:solidFill>
                  <a:schemeClr val="accent5"/>
                </a:solidFill>
              </a:rPr>
              <a:t>  "</a:t>
            </a:r>
            <a:r>
              <a:rPr lang="en-US" sz="2400" dirty="0" err="1">
                <a:solidFill>
                  <a:schemeClr val="accent5"/>
                </a:solidFill>
              </a:rPr>
              <a:t>sortPattern</a:t>
            </a:r>
            <a:r>
              <a:rPr lang="en-US" sz="2400" dirty="0">
                <a:solidFill>
                  <a:schemeClr val="accent5"/>
                </a:solidFill>
              </a:rPr>
              <a:t>" : </a:t>
            </a:r>
            <a:r>
              <a:rPr lang="en-US" sz="2400" dirty="0" smtClean="0">
                <a:solidFill>
                  <a:schemeClr val="accent5"/>
                </a:solidFill>
              </a:rPr>
              <a:t>{ "</a:t>
            </a:r>
            <a:r>
              <a:rPr lang="en-US" sz="2400" dirty="0">
                <a:solidFill>
                  <a:schemeClr val="accent5"/>
                </a:solidFill>
              </a:rPr>
              <a:t>City" : </a:t>
            </a:r>
            <a:r>
              <a:rPr lang="en-US" sz="2400" dirty="0" smtClean="0">
                <a:solidFill>
                  <a:schemeClr val="accent5"/>
                </a:solidFill>
              </a:rPr>
              <a:t>1 },</a:t>
            </a:r>
            <a:endParaRPr lang="en-US" sz="2400" dirty="0">
              <a:solidFill>
                <a:schemeClr val="accent5"/>
              </a:solidFill>
            </a:endParaRPr>
          </a:p>
          <a:p>
            <a:r>
              <a:rPr lang="en-US" sz="2400" dirty="0">
                <a:solidFill>
                  <a:schemeClr val="accent5"/>
                </a:solidFill>
              </a:rPr>
              <a:t> </a:t>
            </a:r>
            <a:r>
              <a:rPr lang="en-US" sz="2400" dirty="0" smtClean="0">
                <a:solidFill>
                  <a:schemeClr val="accent5"/>
                </a:solidFill>
              </a:rPr>
              <a:t>     "</a:t>
            </a:r>
            <a:r>
              <a:rPr lang="en-US" sz="2400" dirty="0" err="1">
                <a:solidFill>
                  <a:schemeClr val="accent5"/>
                </a:solidFill>
              </a:rPr>
              <a:t>memUsage</a:t>
            </a:r>
            <a:r>
              <a:rPr lang="en-US" sz="2400" dirty="0">
                <a:solidFill>
                  <a:schemeClr val="accent5"/>
                </a:solidFill>
              </a:rPr>
              <a:t>" : 120,</a:t>
            </a:r>
          </a:p>
          <a:p>
            <a:r>
              <a:rPr lang="en-US" sz="2400" dirty="0">
                <a:solidFill>
                  <a:schemeClr val="accent5"/>
                </a:solidFill>
              </a:rPr>
              <a:t> </a:t>
            </a:r>
            <a:r>
              <a:rPr lang="en-US" sz="2400" dirty="0" smtClean="0">
                <a:solidFill>
                  <a:schemeClr val="accent5"/>
                </a:solidFill>
              </a:rPr>
              <a:t>     "</a:t>
            </a:r>
            <a:r>
              <a:rPr lang="en-US" sz="2400" dirty="0" err="1">
                <a:solidFill>
                  <a:schemeClr val="accent5"/>
                </a:solidFill>
              </a:rPr>
              <a:t>memLimit</a:t>
            </a:r>
            <a:r>
              <a:rPr lang="en-US" sz="2400" dirty="0">
                <a:solidFill>
                  <a:schemeClr val="accent5"/>
                </a:solidFill>
              </a:rPr>
              <a:t>" : 33554432,</a:t>
            </a:r>
          </a:p>
        </p:txBody>
      </p:sp>
      <p:sp>
        <p:nvSpPr>
          <p:cNvPr id="5" name="TextBox 4"/>
          <p:cNvSpPr txBox="1"/>
          <p:nvPr/>
        </p:nvSpPr>
        <p:spPr>
          <a:xfrm>
            <a:off x="6172200" y="1524000"/>
            <a:ext cx="4972836" cy="4524315"/>
          </a:xfrm>
          <a:prstGeom prst="rect">
            <a:avLst/>
          </a:prstGeom>
          <a:noFill/>
        </p:spPr>
        <p:txBody>
          <a:bodyPr wrap="none" rtlCol="0">
            <a:spAutoFit/>
          </a:bodyPr>
          <a:lstStyle/>
          <a:p>
            <a:r>
              <a:rPr lang="en-US" sz="2400" dirty="0" err="1">
                <a:solidFill>
                  <a:schemeClr val="accent5"/>
                </a:solidFill>
              </a:rPr>
              <a:t>db.zips.aggregate</a:t>
            </a:r>
            <a:r>
              <a:rPr lang="en-US" sz="2400" dirty="0">
                <a:solidFill>
                  <a:schemeClr val="accent5"/>
                </a:solidFill>
              </a:rPr>
              <a:t>([</a:t>
            </a:r>
          </a:p>
          <a:p>
            <a:r>
              <a:rPr lang="en-US" sz="2400" dirty="0">
                <a:solidFill>
                  <a:schemeClr val="accent5"/>
                </a:solidFill>
              </a:rPr>
              <a:t>   { "$group" :</a:t>
            </a:r>
          </a:p>
          <a:p>
            <a:r>
              <a:rPr lang="en-US" sz="2400" dirty="0">
                <a:solidFill>
                  <a:schemeClr val="accent5"/>
                </a:solidFill>
              </a:rPr>
              <a:t> </a:t>
            </a:r>
            <a:r>
              <a:rPr lang="en-US" sz="2400" dirty="0" smtClean="0">
                <a:solidFill>
                  <a:schemeClr val="accent5"/>
                </a:solidFill>
              </a:rPr>
              <a:t>     {</a:t>
            </a:r>
            <a:r>
              <a:rPr lang="en-US" sz="2400" dirty="0">
                <a:solidFill>
                  <a:schemeClr val="accent5"/>
                </a:solidFill>
              </a:rPr>
              <a:t> </a:t>
            </a:r>
            <a:r>
              <a:rPr lang="en-US" sz="2400" dirty="0" smtClean="0">
                <a:solidFill>
                  <a:schemeClr val="accent5"/>
                </a:solidFill>
              </a:rPr>
              <a:t>"_</a:t>
            </a:r>
            <a:r>
              <a:rPr lang="en-US" sz="2400" dirty="0">
                <a:solidFill>
                  <a:schemeClr val="accent5"/>
                </a:solidFill>
              </a:rPr>
              <a:t>id"       : "$state",</a:t>
            </a:r>
          </a:p>
          <a:p>
            <a:r>
              <a:rPr lang="en-US" sz="2400" dirty="0">
                <a:solidFill>
                  <a:schemeClr val="accent5"/>
                </a:solidFill>
              </a:rPr>
              <a:t>         </a:t>
            </a:r>
            <a:r>
              <a:rPr lang="en-US" sz="2400" dirty="0" smtClean="0">
                <a:solidFill>
                  <a:schemeClr val="accent5"/>
                </a:solidFill>
              </a:rPr>
              <a:t>//</a:t>
            </a:r>
            <a:endParaRPr lang="en-US" sz="2400" dirty="0">
              <a:solidFill>
                <a:schemeClr val="accent5"/>
              </a:solidFill>
            </a:endParaRPr>
          </a:p>
          <a:p>
            <a:r>
              <a:rPr lang="en-US" sz="2400" dirty="0">
                <a:solidFill>
                  <a:schemeClr val="accent5"/>
                </a:solidFill>
              </a:rPr>
              <a:t>      "</a:t>
            </a:r>
            <a:r>
              <a:rPr lang="en-US" sz="2400" dirty="0" err="1">
                <a:solidFill>
                  <a:schemeClr val="accent5"/>
                </a:solidFill>
              </a:rPr>
              <a:t>totalPop</a:t>
            </a:r>
            <a:r>
              <a:rPr lang="en-US" sz="2400" dirty="0">
                <a:solidFill>
                  <a:schemeClr val="accent5"/>
                </a:solidFill>
              </a:rPr>
              <a:t>"  : { "$sum" : "$pop" },</a:t>
            </a:r>
          </a:p>
          <a:p>
            <a:r>
              <a:rPr lang="en-US" sz="2400" dirty="0">
                <a:solidFill>
                  <a:schemeClr val="accent5"/>
                </a:solidFill>
              </a:rPr>
              <a:t>      "</a:t>
            </a:r>
            <a:r>
              <a:rPr lang="en-US" sz="2400" dirty="0" err="1">
                <a:solidFill>
                  <a:schemeClr val="accent5"/>
                </a:solidFill>
              </a:rPr>
              <a:t>cityCount</a:t>
            </a:r>
            <a:r>
              <a:rPr lang="en-US" sz="2400" dirty="0">
                <a:solidFill>
                  <a:schemeClr val="accent5"/>
                </a:solidFill>
              </a:rPr>
              <a:t>" : { "$sum" : 1 }</a:t>
            </a:r>
          </a:p>
          <a:p>
            <a:r>
              <a:rPr lang="en-US" sz="2400" dirty="0">
                <a:solidFill>
                  <a:schemeClr val="accent5"/>
                </a:solidFill>
              </a:rPr>
              <a:t>      }</a:t>
            </a:r>
          </a:p>
          <a:p>
            <a:r>
              <a:rPr lang="en-US" sz="2400" dirty="0">
                <a:solidFill>
                  <a:schemeClr val="accent5"/>
                </a:solidFill>
              </a:rPr>
              <a:t>   } ,</a:t>
            </a:r>
          </a:p>
          <a:p>
            <a:r>
              <a:rPr lang="en-US" sz="2400" dirty="0">
                <a:solidFill>
                  <a:schemeClr val="accent5"/>
                </a:solidFill>
              </a:rPr>
              <a:t>   { "$sort" </a:t>
            </a:r>
            <a:r>
              <a:rPr lang="en-US" sz="2400" dirty="0" smtClean="0">
                <a:solidFill>
                  <a:schemeClr val="accent5"/>
                </a:solidFill>
              </a:rPr>
              <a:t>: { "_</a:t>
            </a:r>
            <a:r>
              <a:rPr lang="en-US" sz="2400" dirty="0">
                <a:solidFill>
                  <a:schemeClr val="accent5"/>
                </a:solidFill>
              </a:rPr>
              <a:t>id" : </a:t>
            </a:r>
            <a:r>
              <a:rPr lang="en-US" sz="2400" dirty="0" smtClean="0">
                <a:solidFill>
                  <a:schemeClr val="accent5"/>
                </a:solidFill>
              </a:rPr>
              <a:t>1 }</a:t>
            </a:r>
            <a:r>
              <a:rPr lang="en-US" sz="2400" dirty="0">
                <a:solidFill>
                  <a:schemeClr val="accent5"/>
                </a:solidFill>
              </a:rPr>
              <a:t> </a:t>
            </a:r>
            <a:r>
              <a:rPr lang="en-US" sz="2400" dirty="0" smtClean="0">
                <a:solidFill>
                  <a:schemeClr val="accent5"/>
                </a:solidFill>
              </a:rPr>
              <a:t>}</a:t>
            </a:r>
            <a:endParaRPr lang="en-US" sz="2400" dirty="0">
              <a:solidFill>
                <a:schemeClr val="accent5"/>
              </a:solidFill>
            </a:endParaRPr>
          </a:p>
          <a:p>
            <a:r>
              <a:rPr lang="en-US" sz="2400" dirty="0">
                <a:solidFill>
                  <a:schemeClr val="accent5"/>
                </a:solidFill>
              </a:rPr>
              <a:t>   ],</a:t>
            </a:r>
          </a:p>
          <a:p>
            <a:r>
              <a:rPr lang="en-US" sz="2400" dirty="0">
                <a:solidFill>
                  <a:schemeClr val="accent5"/>
                </a:solidFill>
              </a:rPr>
              <a:t>   </a:t>
            </a:r>
            <a:r>
              <a:rPr lang="en-US" sz="2400" dirty="0" smtClean="0">
                <a:solidFill>
                  <a:schemeClr val="accent5"/>
                </a:solidFill>
              </a:rPr>
              <a:t>{ "</a:t>
            </a:r>
            <a:r>
              <a:rPr lang="en-US" sz="2400" dirty="0" err="1">
                <a:solidFill>
                  <a:schemeClr val="accent5"/>
                </a:solidFill>
              </a:rPr>
              <a:t>allowDiskUse</a:t>
            </a:r>
            <a:r>
              <a:rPr lang="en-US" sz="2400" dirty="0">
                <a:solidFill>
                  <a:schemeClr val="accent5"/>
                </a:solidFill>
              </a:rPr>
              <a:t>" : </a:t>
            </a:r>
            <a:r>
              <a:rPr lang="en-US" sz="2400" dirty="0" smtClean="0">
                <a:solidFill>
                  <a:schemeClr val="accent5"/>
                </a:solidFill>
              </a:rPr>
              <a:t>true }  </a:t>
            </a:r>
          </a:p>
          <a:p>
            <a:r>
              <a:rPr lang="en-US" sz="2400" dirty="0" smtClean="0">
                <a:solidFill>
                  <a:schemeClr val="accent5"/>
                </a:solidFill>
              </a:rPr>
              <a:t>)</a:t>
            </a:r>
            <a:endParaRPr lang="en-US" sz="2400" dirty="0">
              <a:solidFill>
                <a:schemeClr val="accent5"/>
              </a:solidFill>
            </a:endParaRPr>
          </a:p>
        </p:txBody>
      </p:sp>
    </p:spTree>
    <p:extLst>
      <p:ext uri="{BB962C8B-B14F-4D97-AF65-F5344CB8AC3E}">
        <p14:creationId xmlns:p14="http://schemas.microsoft.com/office/powerpoint/2010/main" val="4063363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95400"/>
            <a:ext cx="9194781"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609600" y="274639"/>
            <a:ext cx="10972800" cy="1143000"/>
          </a:xfrm>
        </p:spPr>
        <p:txBody>
          <a:bodyPr/>
          <a:lstStyle/>
          <a:p>
            <a:r>
              <a:rPr lang="en-US" dirty="0" err="1"/>
              <a:t>m</a:t>
            </a:r>
            <a:r>
              <a:rPr lang="en-US" dirty="0" err="1" smtClean="0"/>
              <a:t>tools</a:t>
            </a:r>
            <a:r>
              <a:rPr lang="en-US" dirty="0" smtClean="0"/>
              <a:t>: </a:t>
            </a:r>
            <a:r>
              <a:rPr lang="en-US" dirty="0" err="1" smtClean="0"/>
              <a:t>mplotquery</a:t>
            </a:r>
            <a:endParaRPr lang="en-US" dirty="0"/>
          </a:p>
        </p:txBody>
      </p:sp>
    </p:spTree>
    <p:extLst>
      <p:ext uri="{BB962C8B-B14F-4D97-AF65-F5344CB8AC3E}">
        <p14:creationId xmlns:p14="http://schemas.microsoft.com/office/powerpoint/2010/main" val="2722552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685800"/>
            <a:ext cx="1688283" cy="584775"/>
          </a:xfrm>
          <a:prstGeom prst="rect">
            <a:avLst/>
          </a:prstGeom>
          <a:noFill/>
        </p:spPr>
        <p:txBody>
          <a:bodyPr wrap="none" rtlCol="0">
            <a:spAutoFit/>
          </a:bodyPr>
          <a:lstStyle/>
          <a:p>
            <a:r>
              <a:rPr lang="en-US" sz="3200" dirty="0" smtClean="0"/>
              <a:t>But first:</a:t>
            </a:r>
            <a:endParaRPr lang="en-US" sz="3200" dirty="0"/>
          </a:p>
        </p:txBody>
      </p:sp>
      <p:sp>
        <p:nvSpPr>
          <p:cNvPr id="4" name="TextBox 3"/>
          <p:cNvSpPr txBox="1"/>
          <p:nvPr/>
        </p:nvSpPr>
        <p:spPr>
          <a:xfrm>
            <a:off x="1143000" y="1371600"/>
            <a:ext cx="5629701" cy="3785652"/>
          </a:xfrm>
          <a:prstGeom prst="rect">
            <a:avLst/>
          </a:prstGeom>
          <a:noFill/>
        </p:spPr>
        <p:txBody>
          <a:bodyPr wrap="square" rtlCol="0">
            <a:spAutoFit/>
          </a:bodyPr>
          <a:lstStyle/>
          <a:p>
            <a:pPr defTabSz="682625"/>
            <a:r>
              <a:rPr lang="en-US" sz="2400" dirty="0" smtClean="0"/>
              <a:t>Y/N  I have more than 24 months 	experience with SQL</a:t>
            </a:r>
          </a:p>
          <a:p>
            <a:r>
              <a:rPr lang="en-US" sz="2400" dirty="0" smtClean="0"/>
              <a:t>Y/N  I have more than   6 months </a:t>
            </a:r>
          </a:p>
          <a:p>
            <a:pPr defTabSz="682625"/>
            <a:r>
              <a:rPr lang="en-US" sz="2400" dirty="0"/>
              <a:t>	</a:t>
            </a:r>
            <a:r>
              <a:rPr lang="en-US" sz="2400" dirty="0" smtClean="0"/>
              <a:t>experience with </a:t>
            </a:r>
            <a:r>
              <a:rPr lang="en-US" sz="2400" dirty="0" err="1" smtClean="0"/>
              <a:t>MongoDB</a:t>
            </a:r>
            <a:endParaRPr lang="en-US" sz="2400" dirty="0" smtClean="0"/>
          </a:p>
          <a:p>
            <a:endParaRPr lang="en-US" sz="2400" dirty="0"/>
          </a:p>
          <a:p>
            <a:r>
              <a:rPr lang="en-US" sz="2400" dirty="0" smtClean="0"/>
              <a:t>Y/N  I have dropped a </a:t>
            </a:r>
            <a:r>
              <a:rPr lang="en-US" sz="2400" dirty="0" err="1" smtClean="0"/>
              <a:t>MongoDB</a:t>
            </a:r>
            <a:endParaRPr lang="en-US" sz="2400" dirty="0"/>
          </a:p>
          <a:p>
            <a:pPr defTabSz="682625"/>
            <a:r>
              <a:rPr lang="en-US" sz="2400" dirty="0" smtClean="0"/>
              <a:t>	explain plan, understood it,</a:t>
            </a:r>
          </a:p>
          <a:p>
            <a:pPr defTabSz="685800"/>
            <a:r>
              <a:rPr lang="en-US" sz="2400" dirty="0"/>
              <a:t>	</a:t>
            </a:r>
            <a:r>
              <a:rPr lang="en-US" sz="2400" dirty="0" smtClean="0"/>
              <a:t>made changes, and was happy</a:t>
            </a:r>
          </a:p>
          <a:p>
            <a:endParaRPr lang="en-US" sz="2400" dirty="0"/>
          </a:p>
          <a:p>
            <a:r>
              <a:rPr lang="en-US" sz="2400" dirty="0" smtClean="0"/>
              <a:t>Y/N  Puppies scare me</a:t>
            </a:r>
            <a:endParaRPr lang="en-US" sz="2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009" y="820648"/>
            <a:ext cx="4366323" cy="542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372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304800"/>
            <a:ext cx="10972799" cy="1143000"/>
          </a:xfrm>
        </p:spPr>
        <p:txBody>
          <a:bodyPr/>
          <a:lstStyle/>
          <a:p>
            <a:r>
              <a:rPr lang="en-US" dirty="0" smtClean="0"/>
              <a:t>Two more examples: Queries 8 and 9</a:t>
            </a:r>
            <a:endParaRPr lang="en-US" dirty="0"/>
          </a:p>
        </p:txBody>
      </p:sp>
      <p:sp>
        <p:nvSpPr>
          <p:cNvPr id="10" name="TextBox 9"/>
          <p:cNvSpPr txBox="1"/>
          <p:nvPr/>
        </p:nvSpPr>
        <p:spPr>
          <a:xfrm>
            <a:off x="1371600" y="2590802"/>
            <a:ext cx="1321196" cy="584775"/>
          </a:xfrm>
          <a:prstGeom prst="rect">
            <a:avLst/>
          </a:prstGeom>
          <a:noFill/>
        </p:spPr>
        <p:txBody>
          <a:bodyPr wrap="none" rtlCol="0">
            <a:spAutoFit/>
          </a:bodyPr>
          <a:lstStyle/>
          <a:p>
            <a:r>
              <a:rPr lang="en-US" sz="3200" b="1" dirty="0"/>
              <a:t>f</a:t>
            </a:r>
            <a:r>
              <a:rPr lang="en-US" sz="3200" b="1" dirty="0" smtClean="0"/>
              <a:t>ind() </a:t>
            </a:r>
            <a:endParaRPr lang="en-US" sz="3200" b="1" dirty="0"/>
          </a:p>
        </p:txBody>
      </p:sp>
      <p:sp>
        <p:nvSpPr>
          <p:cNvPr id="11" name="TextBox 10"/>
          <p:cNvSpPr txBox="1"/>
          <p:nvPr/>
        </p:nvSpPr>
        <p:spPr>
          <a:xfrm>
            <a:off x="4038600" y="2590800"/>
            <a:ext cx="2528256" cy="584775"/>
          </a:xfrm>
          <a:prstGeom prst="rect">
            <a:avLst/>
          </a:prstGeom>
          <a:noFill/>
        </p:spPr>
        <p:txBody>
          <a:bodyPr wrap="none" rtlCol="0">
            <a:spAutoFit/>
          </a:bodyPr>
          <a:lstStyle/>
          <a:p>
            <a:r>
              <a:rPr lang="en-US" sz="3200" b="1" dirty="0" smtClean="0"/>
              <a:t>aggregate() </a:t>
            </a:r>
            <a:endParaRPr lang="en-US" sz="3200"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303751"/>
            <a:ext cx="549275"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228150" y="3886200"/>
            <a:ext cx="2738250" cy="954107"/>
          </a:xfrm>
          <a:prstGeom prst="rect">
            <a:avLst/>
          </a:prstGeom>
          <a:noFill/>
        </p:spPr>
        <p:txBody>
          <a:bodyPr wrap="none" rtlCol="0">
            <a:spAutoFit/>
          </a:bodyPr>
          <a:lstStyle/>
          <a:p>
            <a:pPr marL="231775" indent="-231775">
              <a:buFont typeface="Arial" pitchFamily="34" charset="0"/>
              <a:buChar char="•"/>
            </a:pPr>
            <a:r>
              <a:rPr lang="en-US" sz="2800" dirty="0"/>
              <a:t>o</a:t>
            </a:r>
            <a:r>
              <a:rPr lang="en-US" sz="2800" dirty="0" smtClean="0"/>
              <a:t>ptimizer hints</a:t>
            </a:r>
          </a:p>
          <a:p>
            <a:pPr marL="231775" indent="-231775">
              <a:buFont typeface="Arial" pitchFamily="34" charset="0"/>
              <a:buChar char="•"/>
            </a:pPr>
            <a:r>
              <a:rPr lang="en-US" sz="2800" dirty="0" smtClean="0"/>
              <a:t>$lookup()</a:t>
            </a:r>
            <a:endParaRPr lang="en-US" sz="2800" dirty="0"/>
          </a:p>
        </p:txBody>
      </p:sp>
    </p:spTree>
    <p:extLst>
      <p:ext uri="{BB962C8B-B14F-4D97-AF65-F5344CB8AC3E}">
        <p14:creationId xmlns:p14="http://schemas.microsoft.com/office/powerpoint/2010/main" val="3553771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Query 8: automatic query rewrite</a:t>
            </a:r>
            <a:endParaRPr lang="en-US" dirty="0"/>
          </a:p>
        </p:txBody>
      </p:sp>
      <p:sp>
        <p:nvSpPr>
          <p:cNvPr id="9" name="TextBox 8"/>
          <p:cNvSpPr txBox="1"/>
          <p:nvPr/>
        </p:nvSpPr>
        <p:spPr>
          <a:xfrm>
            <a:off x="1447800" y="1371600"/>
            <a:ext cx="4554452" cy="4154984"/>
          </a:xfrm>
          <a:prstGeom prst="rect">
            <a:avLst/>
          </a:prstGeom>
          <a:noFill/>
        </p:spPr>
        <p:txBody>
          <a:bodyPr wrap="none" rtlCol="0">
            <a:spAutoFit/>
          </a:bodyPr>
          <a:lstStyle/>
          <a:p>
            <a:r>
              <a:rPr lang="en-US" sz="2400" dirty="0"/>
              <a:t>&gt; </a:t>
            </a:r>
            <a:r>
              <a:rPr lang="en-US" sz="2400" dirty="0" err="1"/>
              <a:t>db.zips.aggregate</a:t>
            </a:r>
            <a:r>
              <a:rPr lang="en-US" sz="2400" dirty="0"/>
              <a:t>(</a:t>
            </a:r>
          </a:p>
          <a:p>
            <a:r>
              <a:rPr lang="en-US" sz="2400" dirty="0"/>
              <a:t>...    [</a:t>
            </a:r>
          </a:p>
          <a:p>
            <a:r>
              <a:rPr lang="en-US" sz="2400" dirty="0"/>
              <a:t>...       </a:t>
            </a:r>
            <a:r>
              <a:rPr lang="en-US" sz="2400" dirty="0" smtClean="0"/>
              <a:t>{ "$</a:t>
            </a:r>
            <a:r>
              <a:rPr lang="en-US" sz="2400" dirty="0"/>
              <a:t>sort" :</a:t>
            </a:r>
          </a:p>
          <a:p>
            <a:r>
              <a:rPr lang="en-US" sz="2400" dirty="0"/>
              <a:t>...          </a:t>
            </a:r>
            <a:r>
              <a:rPr lang="en-US" sz="2400" dirty="0" smtClean="0"/>
              <a:t>{ "</a:t>
            </a:r>
            <a:r>
              <a:rPr lang="en-US" sz="2400" dirty="0"/>
              <a:t>state" : </a:t>
            </a:r>
            <a:r>
              <a:rPr lang="en-US" sz="2400" dirty="0" smtClean="0"/>
              <a:t>1 }</a:t>
            </a:r>
            <a:endParaRPr lang="en-US" sz="2400" dirty="0"/>
          </a:p>
          <a:p>
            <a:r>
              <a:rPr lang="en-US" sz="2400" dirty="0"/>
              <a:t>...       },</a:t>
            </a:r>
          </a:p>
          <a:p>
            <a:r>
              <a:rPr lang="en-US" sz="2400" dirty="0"/>
              <a:t>...       {</a:t>
            </a:r>
          </a:p>
          <a:p>
            <a:r>
              <a:rPr lang="en-US" sz="2400" dirty="0"/>
              <a:t>...       "$match" :</a:t>
            </a:r>
          </a:p>
          <a:p>
            <a:r>
              <a:rPr lang="en-US" sz="2400" dirty="0"/>
              <a:t>...          </a:t>
            </a:r>
            <a:r>
              <a:rPr lang="en-US" sz="2400" dirty="0" smtClean="0"/>
              <a:t>{ "</a:t>
            </a:r>
            <a:r>
              <a:rPr lang="en-US" sz="2400" dirty="0"/>
              <a:t>state" : { "$</a:t>
            </a:r>
            <a:r>
              <a:rPr lang="en-US" sz="2400" dirty="0" err="1"/>
              <a:t>gt</a:t>
            </a:r>
            <a:r>
              <a:rPr lang="en-US" sz="2400" dirty="0"/>
              <a:t>" : "M" </a:t>
            </a:r>
            <a:r>
              <a:rPr lang="en-US" sz="2400" dirty="0" smtClean="0"/>
              <a:t>} }</a:t>
            </a:r>
            <a:endParaRPr lang="en-US" sz="2400" dirty="0"/>
          </a:p>
          <a:p>
            <a:r>
              <a:rPr lang="en-US" sz="2400" dirty="0"/>
              <a:t>...       }</a:t>
            </a:r>
          </a:p>
          <a:p>
            <a:r>
              <a:rPr lang="en-US" sz="2400" dirty="0"/>
              <a:t>...    ], </a:t>
            </a:r>
          </a:p>
          <a:p>
            <a:r>
              <a:rPr lang="en-US" sz="2400" dirty="0"/>
              <a:t>...    { </a:t>
            </a:r>
            <a:r>
              <a:rPr lang="en-US" sz="2400" dirty="0" smtClean="0"/>
              <a:t>"</a:t>
            </a:r>
            <a:r>
              <a:rPr lang="en-US" sz="2400" dirty="0"/>
              <a:t>explain" : </a:t>
            </a:r>
            <a:r>
              <a:rPr lang="en-US" sz="2400" dirty="0" smtClean="0"/>
              <a:t>true } </a:t>
            </a:r>
            <a:r>
              <a:rPr lang="en-US" sz="2400" dirty="0"/>
              <a:t>)</a:t>
            </a:r>
          </a:p>
        </p:txBody>
      </p:sp>
    </p:spTree>
    <p:extLst>
      <p:ext uri="{BB962C8B-B14F-4D97-AF65-F5344CB8AC3E}">
        <p14:creationId xmlns:p14="http://schemas.microsoft.com/office/powerpoint/2010/main" val="118595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Query 8: Explain plan</a:t>
            </a:r>
            <a:endParaRPr lang="en-US" dirty="0"/>
          </a:p>
        </p:txBody>
      </p:sp>
      <p:sp>
        <p:nvSpPr>
          <p:cNvPr id="9" name="TextBox 8"/>
          <p:cNvSpPr txBox="1"/>
          <p:nvPr/>
        </p:nvSpPr>
        <p:spPr>
          <a:xfrm>
            <a:off x="1295400" y="1295400"/>
            <a:ext cx="6705600" cy="4524315"/>
          </a:xfrm>
          <a:prstGeom prst="rect">
            <a:avLst/>
          </a:prstGeom>
          <a:noFill/>
        </p:spPr>
        <p:txBody>
          <a:bodyPr wrap="square" rtlCol="0">
            <a:spAutoFit/>
          </a:bodyPr>
          <a:lstStyle/>
          <a:p>
            <a:r>
              <a:rPr lang="en-US" sz="2400" dirty="0">
                <a:solidFill>
                  <a:schemeClr val="accent5"/>
                </a:solidFill>
              </a:rPr>
              <a:t>"stages" : [</a:t>
            </a:r>
          </a:p>
          <a:p>
            <a:r>
              <a:rPr lang="en-US" sz="2400" dirty="0">
                <a:solidFill>
                  <a:schemeClr val="accent5"/>
                </a:solidFill>
              </a:rPr>
              <a:t>   "$cursor" : {</a:t>
            </a:r>
          </a:p>
          <a:p>
            <a:r>
              <a:rPr lang="en-US" sz="2400" dirty="0">
                <a:solidFill>
                  <a:schemeClr val="accent5"/>
                </a:solidFill>
              </a:rPr>
              <a:t>      "sort" : { "state" : 1 },</a:t>
            </a:r>
          </a:p>
          <a:p>
            <a:r>
              <a:rPr lang="en-US" sz="2400" dirty="0">
                <a:solidFill>
                  <a:schemeClr val="accent5"/>
                </a:solidFill>
              </a:rPr>
              <a:t>"</a:t>
            </a:r>
            <a:r>
              <a:rPr lang="en-US" sz="2400" dirty="0" err="1">
                <a:solidFill>
                  <a:schemeClr val="accent5"/>
                </a:solidFill>
              </a:rPr>
              <a:t>winningPlan</a:t>
            </a:r>
            <a:r>
              <a:rPr lang="en-US" sz="2400" dirty="0">
                <a:solidFill>
                  <a:schemeClr val="accent5"/>
                </a:solidFill>
              </a:rPr>
              <a:t>" : {</a:t>
            </a:r>
          </a:p>
          <a:p>
            <a:r>
              <a:rPr lang="en-US" sz="2400" dirty="0">
                <a:solidFill>
                  <a:schemeClr val="accent5"/>
                </a:solidFill>
              </a:rPr>
              <a:t>   "stage" : "FETCH",</a:t>
            </a:r>
          </a:p>
          <a:p>
            <a:r>
              <a:rPr lang="en-US" sz="2400" dirty="0">
                <a:solidFill>
                  <a:schemeClr val="accent5"/>
                </a:solidFill>
              </a:rPr>
              <a:t>      "</a:t>
            </a:r>
            <a:r>
              <a:rPr lang="en-US" sz="2400" dirty="0" err="1">
                <a:solidFill>
                  <a:schemeClr val="accent5"/>
                </a:solidFill>
              </a:rPr>
              <a:t>inputStage</a:t>
            </a:r>
            <a:r>
              <a:rPr lang="en-US" sz="2400" dirty="0">
                <a:solidFill>
                  <a:schemeClr val="accent5"/>
                </a:solidFill>
              </a:rPr>
              <a:t>" : {</a:t>
            </a:r>
          </a:p>
          <a:p>
            <a:r>
              <a:rPr lang="en-US" sz="2400" dirty="0">
                <a:solidFill>
                  <a:schemeClr val="accent5"/>
                </a:solidFill>
              </a:rPr>
              <a:t>         "stage" : "IXSCAN",</a:t>
            </a:r>
          </a:p>
          <a:p>
            <a:r>
              <a:rPr lang="en-US" sz="2400" dirty="0">
                <a:solidFill>
                  <a:schemeClr val="accent5"/>
                </a:solidFill>
              </a:rPr>
              <a:t>            "</a:t>
            </a:r>
            <a:r>
              <a:rPr lang="en-US" sz="2400" dirty="0" err="1">
                <a:solidFill>
                  <a:schemeClr val="accent5"/>
                </a:solidFill>
              </a:rPr>
              <a:t>indexName</a:t>
            </a:r>
            <a:r>
              <a:rPr lang="en-US" sz="2400" dirty="0">
                <a:solidFill>
                  <a:schemeClr val="accent5"/>
                </a:solidFill>
              </a:rPr>
              <a:t>" : "state_1_city_1",</a:t>
            </a:r>
          </a:p>
          <a:p>
            <a:r>
              <a:rPr lang="en-US" sz="2400" dirty="0">
                <a:solidFill>
                  <a:schemeClr val="accent5"/>
                </a:solidFill>
              </a:rPr>
              <a:t>               "</a:t>
            </a:r>
            <a:r>
              <a:rPr lang="en-US" sz="2400" dirty="0" err="1">
                <a:solidFill>
                  <a:schemeClr val="accent5"/>
                </a:solidFill>
              </a:rPr>
              <a:t>indexBounds</a:t>
            </a:r>
            <a:r>
              <a:rPr lang="en-US" sz="2400" dirty="0">
                <a:solidFill>
                  <a:schemeClr val="accent5"/>
                </a:solidFill>
              </a:rPr>
              <a:t>" : {</a:t>
            </a:r>
          </a:p>
          <a:p>
            <a:r>
              <a:rPr lang="en-US" sz="2400" dirty="0">
                <a:solidFill>
                  <a:schemeClr val="accent5"/>
                </a:solidFill>
              </a:rPr>
              <a:t>                  "state" : [ "(\"M\", {})" ],</a:t>
            </a:r>
          </a:p>
          <a:p>
            <a:r>
              <a:rPr lang="en-US" sz="2400" dirty="0">
                <a:solidFill>
                  <a:schemeClr val="accent5"/>
                </a:solidFill>
              </a:rPr>
              <a:t>                  "city" : [ "[</a:t>
            </a:r>
            <a:r>
              <a:rPr lang="en-US" sz="2400" dirty="0" err="1">
                <a:solidFill>
                  <a:schemeClr val="accent5"/>
                </a:solidFill>
              </a:rPr>
              <a:t>MinKey</a:t>
            </a:r>
            <a:r>
              <a:rPr lang="en-US" sz="2400" dirty="0">
                <a:solidFill>
                  <a:schemeClr val="accent5"/>
                </a:solidFill>
              </a:rPr>
              <a:t>, </a:t>
            </a:r>
            <a:r>
              <a:rPr lang="en-US" sz="2400" dirty="0" err="1">
                <a:solidFill>
                  <a:schemeClr val="accent5"/>
                </a:solidFill>
              </a:rPr>
              <a:t>MaxKey</a:t>
            </a:r>
            <a:r>
              <a:rPr lang="en-US" sz="2400" dirty="0">
                <a:solidFill>
                  <a:schemeClr val="accent5"/>
                </a:solidFill>
              </a:rPr>
              <a:t>]" ]</a:t>
            </a:r>
          </a:p>
          <a:p>
            <a:r>
              <a:rPr lang="en-US" sz="2400" dirty="0">
                <a:solidFill>
                  <a:schemeClr val="accent5"/>
                </a:solidFill>
              </a:rPr>
              <a:t>"</a:t>
            </a:r>
            <a:r>
              <a:rPr lang="en-US" sz="2400" dirty="0" err="1">
                <a:solidFill>
                  <a:schemeClr val="accent5"/>
                </a:solidFill>
              </a:rPr>
              <a:t>rejectedPlans</a:t>
            </a:r>
            <a:r>
              <a:rPr lang="en-US" sz="2400" dirty="0">
                <a:solidFill>
                  <a:schemeClr val="accent5"/>
                </a:solidFill>
              </a:rPr>
              <a:t>" : [ ]</a:t>
            </a:r>
          </a:p>
        </p:txBody>
      </p:sp>
    </p:spTree>
    <p:extLst>
      <p:ext uri="{BB962C8B-B14F-4D97-AF65-F5344CB8AC3E}">
        <p14:creationId xmlns:p14="http://schemas.microsoft.com/office/powerpoint/2010/main" val="3561025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0"/>
          <p:cNvSpPr txBox="1">
            <a:spLocks noGrp="1"/>
          </p:cNvSpPr>
          <p:nvPr>
            <p:ph type="title"/>
          </p:nvPr>
        </p:nvSpPr>
        <p:spPr>
          <a:xfrm>
            <a:off x="609600" y="10055"/>
            <a:ext cx="10972799"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242423"/>
              </a:buClr>
              <a:buSzPct val="25000"/>
              <a:buFont typeface="Arial"/>
              <a:buNone/>
            </a:pPr>
            <a:r>
              <a:rPr lang="en-US" sz="3600" b="1" i="0" u="none" strike="noStrike" cap="none" dirty="0" smtClean="0">
                <a:solidFill>
                  <a:srgbClr val="242423"/>
                </a:solidFill>
                <a:latin typeface="Arial"/>
                <a:ea typeface="Arial"/>
                <a:cs typeface="Arial"/>
                <a:sym typeface="Arial"/>
              </a:rPr>
              <a:t>Rules of Engagement</a:t>
            </a:r>
            <a:br>
              <a:rPr lang="en-US" sz="3600" b="1" i="0" u="none" strike="noStrike" cap="none" dirty="0" smtClean="0">
                <a:solidFill>
                  <a:srgbClr val="242423"/>
                </a:solidFill>
                <a:latin typeface="Arial"/>
                <a:ea typeface="Arial"/>
                <a:cs typeface="Arial"/>
                <a:sym typeface="Arial"/>
              </a:rPr>
            </a:br>
            <a:endParaRPr lang="en-US" sz="3600" b="1" i="0" u="none" strike="noStrike" cap="none" dirty="0">
              <a:solidFill>
                <a:srgbClr val="242423"/>
              </a:solidFill>
              <a:latin typeface="Arial"/>
              <a:ea typeface="Arial"/>
              <a:cs typeface="Arial"/>
              <a:sym typeface="Aria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4223299"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876800" y="2895600"/>
            <a:ext cx="533400" cy="45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246471" y="685800"/>
            <a:ext cx="3200400" cy="2000548"/>
          </a:xfrm>
          <a:prstGeom prst="rect">
            <a:avLst/>
          </a:prstGeom>
          <a:noFill/>
        </p:spPr>
        <p:txBody>
          <a:bodyPr wrap="square" rtlCol="0">
            <a:spAutoFit/>
          </a:bodyPr>
          <a:lstStyle/>
          <a:p>
            <a:r>
              <a:rPr lang="en-US" sz="2800" dirty="0" smtClean="0"/>
              <a:t>System tuning-</a:t>
            </a:r>
          </a:p>
          <a:p>
            <a:pPr lvl="3" defTabSz="228600"/>
            <a:r>
              <a:rPr lang="en-US" sz="2400" dirty="0" smtClean="0"/>
              <a:t>	Memory</a:t>
            </a:r>
          </a:p>
          <a:p>
            <a:pPr lvl="3" defTabSz="228600"/>
            <a:r>
              <a:rPr lang="en-US" sz="2400" dirty="0"/>
              <a:t>	</a:t>
            </a:r>
            <a:r>
              <a:rPr lang="en-US" sz="2400" dirty="0" smtClean="0"/>
              <a:t>Process</a:t>
            </a:r>
          </a:p>
          <a:p>
            <a:pPr lvl="3" defTabSz="228600"/>
            <a:r>
              <a:rPr lang="en-US" sz="2400" dirty="0"/>
              <a:t>	</a:t>
            </a:r>
            <a:r>
              <a:rPr lang="en-US" sz="2400" dirty="0" smtClean="0"/>
              <a:t>Disk</a:t>
            </a:r>
          </a:p>
          <a:p>
            <a:pPr lvl="3" defTabSz="228600"/>
            <a:r>
              <a:rPr lang="en-US" sz="2400" dirty="0"/>
              <a:t>	</a:t>
            </a:r>
            <a:r>
              <a:rPr lang="en-US" sz="2400" dirty="0" smtClean="0"/>
              <a:t>Network</a:t>
            </a:r>
            <a:endParaRPr lang="en-US" sz="2400" dirty="0"/>
          </a:p>
        </p:txBody>
      </p:sp>
      <p:sp>
        <p:nvSpPr>
          <p:cNvPr id="9" name="TextBox 8"/>
          <p:cNvSpPr txBox="1"/>
          <p:nvPr/>
        </p:nvSpPr>
        <p:spPr>
          <a:xfrm>
            <a:off x="6246471" y="2819400"/>
            <a:ext cx="5087809" cy="2062103"/>
          </a:xfrm>
          <a:prstGeom prst="rect">
            <a:avLst/>
          </a:prstGeom>
          <a:noFill/>
        </p:spPr>
        <p:txBody>
          <a:bodyPr wrap="square" rtlCol="0">
            <a:spAutoFit/>
          </a:bodyPr>
          <a:lstStyle/>
          <a:p>
            <a:r>
              <a:rPr lang="en-US" sz="2800" dirty="0" smtClean="0"/>
              <a:t>Application tuning-</a:t>
            </a:r>
            <a:endParaRPr lang="en-US" sz="2400" dirty="0" smtClean="0"/>
          </a:p>
          <a:p>
            <a:pPr lvl="3" defTabSz="228600"/>
            <a:r>
              <a:rPr lang="en-US" sz="2400" dirty="0"/>
              <a:t>	</a:t>
            </a:r>
            <a:r>
              <a:rPr lang="en-US" sz="2400" dirty="0" smtClean="0"/>
              <a:t>Application architecture</a:t>
            </a:r>
          </a:p>
          <a:p>
            <a:pPr lvl="3" defTabSz="228600"/>
            <a:r>
              <a:rPr lang="en-US" sz="2400" dirty="0"/>
              <a:t>	</a:t>
            </a:r>
            <a:r>
              <a:rPr lang="en-US" sz="2400" dirty="0" smtClean="0"/>
              <a:t>Statement design</a:t>
            </a:r>
          </a:p>
          <a:p>
            <a:pPr lvl="3" defTabSz="228600"/>
            <a:r>
              <a:rPr lang="en-US" sz="2400" dirty="0"/>
              <a:t>	</a:t>
            </a:r>
            <a:r>
              <a:rPr lang="en-US" sz="2400" dirty="0" smtClean="0"/>
              <a:t>Data model design</a:t>
            </a:r>
          </a:p>
          <a:p>
            <a:pPr lvl="3" defTabSz="228600"/>
            <a:r>
              <a:rPr lang="en-US" sz="2400" dirty="0"/>
              <a:t>	</a:t>
            </a:r>
            <a:r>
              <a:rPr lang="en-US" sz="2800" dirty="0" smtClean="0">
                <a:solidFill>
                  <a:schemeClr val="accent1">
                    <a:lumMod val="50000"/>
                  </a:schemeClr>
                </a:solidFill>
              </a:rPr>
              <a:t>Indexing, Query optimization</a:t>
            </a:r>
          </a:p>
        </p:txBody>
      </p:sp>
      <p:sp>
        <p:nvSpPr>
          <p:cNvPr id="10" name="TextBox 9"/>
          <p:cNvSpPr txBox="1"/>
          <p:nvPr/>
        </p:nvSpPr>
        <p:spPr>
          <a:xfrm>
            <a:off x="5334000" y="5105400"/>
            <a:ext cx="4891083" cy="369332"/>
          </a:xfrm>
          <a:prstGeom prst="rect">
            <a:avLst/>
          </a:prstGeom>
          <a:noFill/>
        </p:spPr>
        <p:txBody>
          <a:bodyPr wrap="none" rtlCol="0">
            <a:spAutoFit/>
          </a:bodyPr>
          <a:lstStyle/>
          <a:p>
            <a:pPr lvl="2"/>
            <a:r>
              <a:rPr lang="en-US" sz="1800" kern="1200" dirty="0" smtClean="0">
                <a:solidFill>
                  <a:schemeClr val="accent5"/>
                </a:solidFill>
              </a:rPr>
              <a:t>(Relational, so that we may compare/contrast)</a:t>
            </a:r>
            <a:endParaRPr lang="en-US" sz="1800" kern="1200" dirty="0">
              <a:solidFill>
                <a:schemeClr val="accent5"/>
              </a:solidFill>
            </a:endParaRPr>
          </a:p>
        </p:txBody>
      </p:sp>
    </p:spTree>
    <p:extLst>
      <p:ext uri="{BB962C8B-B14F-4D97-AF65-F5344CB8AC3E}">
        <p14:creationId xmlns:p14="http://schemas.microsoft.com/office/powerpoint/2010/main" val="3139239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Query 9: Optimizer hints</a:t>
            </a:r>
            <a:endParaRPr lang="en-US" dirty="0"/>
          </a:p>
        </p:txBody>
      </p:sp>
      <p:sp>
        <p:nvSpPr>
          <p:cNvPr id="2" name="TextBox 1"/>
          <p:cNvSpPr txBox="1"/>
          <p:nvPr/>
        </p:nvSpPr>
        <p:spPr>
          <a:xfrm>
            <a:off x="1143000" y="1066800"/>
            <a:ext cx="7739619" cy="5632311"/>
          </a:xfrm>
          <a:prstGeom prst="rect">
            <a:avLst/>
          </a:prstGeom>
          <a:noFill/>
        </p:spPr>
        <p:txBody>
          <a:bodyPr wrap="none" rtlCol="0">
            <a:spAutoFit/>
          </a:bodyPr>
          <a:lstStyle/>
          <a:p>
            <a:r>
              <a:rPr lang="en-US" sz="2400" dirty="0">
                <a:solidFill>
                  <a:schemeClr val="accent5"/>
                </a:solidFill>
              </a:rPr>
              <a:t>&gt; </a:t>
            </a:r>
            <a:r>
              <a:rPr lang="en-US" sz="2400" dirty="0" err="1">
                <a:solidFill>
                  <a:schemeClr val="accent5"/>
                </a:solidFill>
              </a:rPr>
              <a:t>db.zips.find</a:t>
            </a:r>
            <a:r>
              <a:rPr lang="en-US" sz="2400" dirty="0">
                <a:solidFill>
                  <a:schemeClr val="accent5"/>
                </a:solidFill>
              </a:rPr>
              <a:t>( { "city" : "EAST TROY" }).hint(</a:t>
            </a:r>
          </a:p>
          <a:p>
            <a:r>
              <a:rPr lang="en-US" sz="2400" dirty="0">
                <a:solidFill>
                  <a:schemeClr val="accent5"/>
                </a:solidFill>
              </a:rPr>
              <a:t>    { "zip" : 1} ).explain("</a:t>
            </a:r>
            <a:r>
              <a:rPr lang="en-US" sz="2400" dirty="0" err="1">
                <a:solidFill>
                  <a:schemeClr val="accent5"/>
                </a:solidFill>
              </a:rPr>
              <a:t>executionStats</a:t>
            </a:r>
            <a:r>
              <a:rPr lang="en-US" sz="2400" dirty="0" smtClean="0">
                <a:solidFill>
                  <a:schemeClr val="accent5"/>
                </a:solidFill>
              </a:rPr>
              <a:t>")</a:t>
            </a:r>
          </a:p>
          <a:p>
            <a:endParaRPr lang="en-US" sz="2400" dirty="0">
              <a:solidFill>
                <a:schemeClr val="accent5"/>
              </a:solidFill>
            </a:endParaRPr>
          </a:p>
          <a:p>
            <a:r>
              <a:rPr lang="en-US" sz="2400" dirty="0">
                <a:solidFill>
                  <a:schemeClr val="accent5"/>
                </a:solidFill>
              </a:rPr>
              <a:t>      "</a:t>
            </a:r>
            <a:r>
              <a:rPr lang="en-US" sz="2400" dirty="0" err="1">
                <a:solidFill>
                  <a:schemeClr val="accent5"/>
                </a:solidFill>
              </a:rPr>
              <a:t>winningPlan</a:t>
            </a:r>
            <a:r>
              <a:rPr lang="en-US" sz="2400" dirty="0">
                <a:solidFill>
                  <a:schemeClr val="accent5"/>
                </a:solidFill>
              </a:rPr>
              <a:t>" : {</a:t>
            </a:r>
          </a:p>
          <a:p>
            <a:r>
              <a:rPr lang="en-US" sz="2400" dirty="0">
                <a:solidFill>
                  <a:schemeClr val="accent5"/>
                </a:solidFill>
              </a:rPr>
              <a:t>         "stage" : "FETCH",</a:t>
            </a:r>
          </a:p>
          <a:p>
            <a:r>
              <a:rPr lang="en-US" sz="2400" dirty="0">
                <a:solidFill>
                  <a:schemeClr val="accent5"/>
                </a:solidFill>
              </a:rPr>
              <a:t>         "filter" : { "city" : { "$</a:t>
            </a:r>
            <a:r>
              <a:rPr lang="en-US" sz="2400" dirty="0" err="1">
                <a:solidFill>
                  <a:schemeClr val="accent5"/>
                </a:solidFill>
              </a:rPr>
              <a:t>eq</a:t>
            </a:r>
            <a:r>
              <a:rPr lang="en-US" sz="2400" dirty="0">
                <a:solidFill>
                  <a:schemeClr val="accent5"/>
                </a:solidFill>
              </a:rPr>
              <a:t>" : "EAST TROY" } },</a:t>
            </a:r>
          </a:p>
          <a:p>
            <a:r>
              <a:rPr lang="en-US" sz="2400" dirty="0">
                <a:solidFill>
                  <a:schemeClr val="accent5"/>
                </a:solidFill>
              </a:rPr>
              <a:t>         "</a:t>
            </a:r>
            <a:r>
              <a:rPr lang="en-US" sz="2400" dirty="0" err="1">
                <a:solidFill>
                  <a:schemeClr val="accent5"/>
                </a:solidFill>
              </a:rPr>
              <a:t>inputStage</a:t>
            </a:r>
            <a:r>
              <a:rPr lang="en-US" sz="2400" dirty="0">
                <a:solidFill>
                  <a:schemeClr val="accent5"/>
                </a:solidFill>
              </a:rPr>
              <a:t>" : {</a:t>
            </a:r>
          </a:p>
          <a:p>
            <a:r>
              <a:rPr lang="en-US" sz="2400" dirty="0">
                <a:solidFill>
                  <a:schemeClr val="accent5"/>
                </a:solidFill>
              </a:rPr>
              <a:t>            "stage" : "IXSCAN", "</a:t>
            </a:r>
            <a:r>
              <a:rPr lang="en-US" sz="2400" dirty="0" err="1">
                <a:solidFill>
                  <a:schemeClr val="accent5"/>
                </a:solidFill>
              </a:rPr>
              <a:t>keyPattern</a:t>
            </a:r>
            <a:r>
              <a:rPr lang="en-US" sz="2400" dirty="0">
                <a:solidFill>
                  <a:schemeClr val="accent5"/>
                </a:solidFill>
              </a:rPr>
              <a:t>" : { "zip" : 1 },</a:t>
            </a:r>
          </a:p>
          <a:p>
            <a:r>
              <a:rPr lang="en-US" sz="2400" dirty="0">
                <a:solidFill>
                  <a:schemeClr val="accent5"/>
                </a:solidFill>
              </a:rPr>
              <a:t>            "</a:t>
            </a:r>
            <a:r>
              <a:rPr lang="en-US" sz="2400" dirty="0" err="1">
                <a:solidFill>
                  <a:schemeClr val="accent5"/>
                </a:solidFill>
              </a:rPr>
              <a:t>indexBounds</a:t>
            </a:r>
            <a:r>
              <a:rPr lang="en-US" sz="2400" dirty="0">
                <a:solidFill>
                  <a:schemeClr val="accent5"/>
                </a:solidFill>
              </a:rPr>
              <a:t>" : { "zip" : [ "[</a:t>
            </a:r>
            <a:r>
              <a:rPr lang="en-US" sz="2400" dirty="0" err="1">
                <a:solidFill>
                  <a:schemeClr val="accent5"/>
                </a:solidFill>
              </a:rPr>
              <a:t>MinKey</a:t>
            </a:r>
            <a:r>
              <a:rPr lang="en-US" sz="2400" dirty="0">
                <a:solidFill>
                  <a:schemeClr val="accent5"/>
                </a:solidFill>
              </a:rPr>
              <a:t>, </a:t>
            </a:r>
            <a:r>
              <a:rPr lang="en-US" sz="2400" dirty="0" err="1">
                <a:solidFill>
                  <a:schemeClr val="accent5"/>
                </a:solidFill>
              </a:rPr>
              <a:t>MaxKey</a:t>
            </a:r>
            <a:r>
              <a:rPr lang="en-US" sz="2400" dirty="0">
                <a:solidFill>
                  <a:schemeClr val="accent5"/>
                </a:solidFill>
              </a:rPr>
              <a:t>]" ] }</a:t>
            </a:r>
          </a:p>
          <a:p>
            <a:r>
              <a:rPr lang="en-US" sz="2400" dirty="0">
                <a:solidFill>
                  <a:schemeClr val="accent5"/>
                </a:solidFill>
              </a:rPr>
              <a:t>      "</a:t>
            </a:r>
            <a:r>
              <a:rPr lang="en-US" sz="2400" dirty="0" err="1">
                <a:solidFill>
                  <a:schemeClr val="accent5"/>
                </a:solidFill>
              </a:rPr>
              <a:t>rejectedPlans</a:t>
            </a:r>
            <a:r>
              <a:rPr lang="en-US" sz="2400" dirty="0">
                <a:solidFill>
                  <a:schemeClr val="accent5"/>
                </a:solidFill>
              </a:rPr>
              <a:t>" : [ ]</a:t>
            </a:r>
          </a:p>
          <a:p>
            <a:r>
              <a:rPr lang="en-US" sz="2400" dirty="0">
                <a:solidFill>
                  <a:schemeClr val="accent5"/>
                </a:solidFill>
              </a:rPr>
              <a:t>   "</a:t>
            </a:r>
            <a:r>
              <a:rPr lang="en-US" sz="2400" dirty="0" err="1">
                <a:solidFill>
                  <a:schemeClr val="accent5"/>
                </a:solidFill>
              </a:rPr>
              <a:t>executionStats</a:t>
            </a:r>
            <a:r>
              <a:rPr lang="en-US" sz="2400" dirty="0">
                <a:solidFill>
                  <a:schemeClr val="accent5"/>
                </a:solidFill>
              </a:rPr>
              <a:t>" : {</a:t>
            </a:r>
          </a:p>
          <a:p>
            <a:r>
              <a:rPr lang="en-US" sz="2400" dirty="0">
                <a:solidFill>
                  <a:schemeClr val="accent5"/>
                </a:solidFill>
              </a:rPr>
              <a:t>      "</a:t>
            </a:r>
            <a:r>
              <a:rPr lang="en-US" sz="2400" dirty="0" err="1">
                <a:solidFill>
                  <a:schemeClr val="accent5"/>
                </a:solidFill>
              </a:rPr>
              <a:t>nReturned</a:t>
            </a:r>
            <a:r>
              <a:rPr lang="en-US" sz="2400" dirty="0">
                <a:solidFill>
                  <a:schemeClr val="accent5"/>
                </a:solidFill>
              </a:rPr>
              <a:t>" : 1,</a:t>
            </a:r>
          </a:p>
          <a:p>
            <a:r>
              <a:rPr lang="en-US" sz="2400" dirty="0">
                <a:solidFill>
                  <a:schemeClr val="accent5"/>
                </a:solidFill>
              </a:rPr>
              <a:t>      "</a:t>
            </a:r>
            <a:r>
              <a:rPr lang="en-US" sz="2400" dirty="0" err="1">
                <a:solidFill>
                  <a:schemeClr val="accent5"/>
                </a:solidFill>
              </a:rPr>
              <a:t>executionTimeMillis</a:t>
            </a:r>
            <a:r>
              <a:rPr lang="en-US" sz="2400" dirty="0">
                <a:solidFill>
                  <a:schemeClr val="accent5"/>
                </a:solidFill>
              </a:rPr>
              <a:t>" : 28,</a:t>
            </a:r>
          </a:p>
          <a:p>
            <a:r>
              <a:rPr lang="en-US" sz="2400" dirty="0">
                <a:solidFill>
                  <a:schemeClr val="accent5"/>
                </a:solidFill>
              </a:rPr>
              <a:t>      "</a:t>
            </a:r>
            <a:r>
              <a:rPr lang="en-US" sz="2400" dirty="0" err="1">
                <a:solidFill>
                  <a:schemeClr val="accent5"/>
                </a:solidFill>
              </a:rPr>
              <a:t>totalKeysExamined</a:t>
            </a:r>
            <a:r>
              <a:rPr lang="en-US" sz="2400" dirty="0">
                <a:solidFill>
                  <a:schemeClr val="accent5"/>
                </a:solidFill>
              </a:rPr>
              <a:t>" : 29470,</a:t>
            </a:r>
          </a:p>
          <a:p>
            <a:r>
              <a:rPr lang="en-US" sz="2400" dirty="0">
                <a:solidFill>
                  <a:schemeClr val="accent5"/>
                </a:solidFill>
              </a:rPr>
              <a:t>      "</a:t>
            </a:r>
            <a:r>
              <a:rPr lang="en-US" sz="2400" dirty="0" err="1">
                <a:solidFill>
                  <a:schemeClr val="accent5"/>
                </a:solidFill>
              </a:rPr>
              <a:t>totalDocsExamined</a:t>
            </a:r>
            <a:r>
              <a:rPr lang="en-US" sz="2400" dirty="0">
                <a:solidFill>
                  <a:schemeClr val="accent5"/>
                </a:solidFill>
              </a:rPr>
              <a:t>" : 29470,</a:t>
            </a:r>
          </a:p>
        </p:txBody>
      </p:sp>
    </p:spTree>
    <p:extLst>
      <p:ext uri="{BB962C8B-B14F-4D97-AF65-F5344CB8AC3E}">
        <p14:creationId xmlns:p14="http://schemas.microsoft.com/office/powerpoint/2010/main" val="152429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399" y="685800"/>
            <a:ext cx="2417650" cy="584775"/>
          </a:xfrm>
          <a:prstGeom prst="rect">
            <a:avLst/>
          </a:prstGeom>
          <a:noFill/>
        </p:spPr>
        <p:txBody>
          <a:bodyPr wrap="none" rtlCol="0">
            <a:spAutoFit/>
          </a:bodyPr>
          <a:lstStyle/>
          <a:p>
            <a:r>
              <a:rPr lang="en-US" sz="3200" dirty="0" smtClean="0">
                <a:solidFill>
                  <a:schemeClr val="accent6">
                    <a:lumMod val="90000"/>
                    <a:lumOff val="10000"/>
                  </a:schemeClr>
                </a:solidFill>
              </a:rPr>
              <a:t>And</a:t>
            </a:r>
            <a:r>
              <a:rPr lang="en-US" sz="3200" dirty="0" smtClean="0">
                <a:solidFill>
                  <a:schemeClr val="accent6">
                    <a:lumMod val="90000"/>
                    <a:lumOff val="10000"/>
                  </a:schemeClr>
                </a:solidFill>
              </a:rPr>
              <a:t> </a:t>
            </a:r>
            <a:r>
              <a:rPr lang="en-US" sz="3200" dirty="0" err="1" smtClean="0">
                <a:solidFill>
                  <a:schemeClr val="accent6">
                    <a:lumMod val="90000"/>
                    <a:lumOff val="10000"/>
                  </a:schemeClr>
                </a:solidFill>
              </a:rPr>
              <a:t>first’ish</a:t>
            </a:r>
            <a:r>
              <a:rPr lang="en-US" sz="3200" dirty="0" smtClean="0">
                <a:solidFill>
                  <a:schemeClr val="accent6">
                    <a:lumMod val="90000"/>
                    <a:lumOff val="10000"/>
                  </a:schemeClr>
                </a:solidFill>
              </a:rPr>
              <a:t>:</a:t>
            </a:r>
            <a:endParaRPr lang="en-US" sz="3200" dirty="0">
              <a:solidFill>
                <a:schemeClr val="accent6">
                  <a:lumMod val="90000"/>
                  <a:lumOff val="10000"/>
                </a:schemeClr>
              </a:solidFill>
            </a:endParaRPr>
          </a:p>
        </p:txBody>
      </p:sp>
      <p:sp>
        <p:nvSpPr>
          <p:cNvPr id="4" name="TextBox 3"/>
          <p:cNvSpPr txBox="1"/>
          <p:nvPr/>
        </p:nvSpPr>
        <p:spPr>
          <a:xfrm>
            <a:off x="1142999" y="1371600"/>
            <a:ext cx="5629701" cy="3785652"/>
          </a:xfrm>
          <a:prstGeom prst="rect">
            <a:avLst/>
          </a:prstGeom>
          <a:noFill/>
        </p:spPr>
        <p:txBody>
          <a:bodyPr wrap="square" rtlCol="0">
            <a:spAutoFit/>
          </a:bodyPr>
          <a:lstStyle/>
          <a:p>
            <a:pPr defTabSz="682625"/>
            <a:r>
              <a:rPr lang="en-US" sz="2400" dirty="0" smtClean="0">
                <a:solidFill>
                  <a:schemeClr val="accent6">
                    <a:lumMod val="90000"/>
                    <a:lumOff val="10000"/>
                  </a:schemeClr>
                </a:solidFill>
              </a:rPr>
              <a:t>Y/N  I have more than 24 months 	experience with SQL</a:t>
            </a:r>
          </a:p>
          <a:p>
            <a:r>
              <a:rPr lang="en-US" sz="2400" dirty="0" smtClean="0">
                <a:solidFill>
                  <a:schemeClr val="accent6">
                    <a:lumMod val="90000"/>
                    <a:lumOff val="10000"/>
                  </a:schemeClr>
                </a:solidFill>
              </a:rPr>
              <a:t>Y/N  I have more than   6 months </a:t>
            </a:r>
          </a:p>
          <a:p>
            <a:pPr defTabSz="682625"/>
            <a:r>
              <a:rPr lang="en-US" sz="2400" dirty="0">
                <a:solidFill>
                  <a:schemeClr val="accent6">
                    <a:lumMod val="90000"/>
                    <a:lumOff val="10000"/>
                  </a:schemeClr>
                </a:solidFill>
              </a:rPr>
              <a:t>	</a:t>
            </a:r>
            <a:r>
              <a:rPr lang="en-US" sz="2400" dirty="0" smtClean="0">
                <a:solidFill>
                  <a:schemeClr val="accent6">
                    <a:lumMod val="90000"/>
                    <a:lumOff val="10000"/>
                  </a:schemeClr>
                </a:solidFill>
              </a:rPr>
              <a:t>experience with </a:t>
            </a:r>
            <a:r>
              <a:rPr lang="en-US" sz="2400" dirty="0" err="1" smtClean="0">
                <a:solidFill>
                  <a:schemeClr val="accent6">
                    <a:lumMod val="90000"/>
                    <a:lumOff val="10000"/>
                  </a:schemeClr>
                </a:solidFill>
              </a:rPr>
              <a:t>MongoDB</a:t>
            </a:r>
            <a:endParaRPr lang="en-US" sz="2400" dirty="0" smtClean="0">
              <a:solidFill>
                <a:schemeClr val="accent6">
                  <a:lumMod val="90000"/>
                  <a:lumOff val="10000"/>
                </a:schemeClr>
              </a:solidFill>
            </a:endParaRPr>
          </a:p>
          <a:p>
            <a:endParaRPr lang="en-US" sz="2400" dirty="0">
              <a:solidFill>
                <a:schemeClr val="accent6">
                  <a:lumMod val="90000"/>
                  <a:lumOff val="10000"/>
                </a:schemeClr>
              </a:solidFill>
            </a:endParaRPr>
          </a:p>
          <a:p>
            <a:r>
              <a:rPr lang="en-US" sz="2400" dirty="0" smtClean="0">
                <a:solidFill>
                  <a:schemeClr val="accent6">
                    <a:lumMod val="90000"/>
                    <a:lumOff val="10000"/>
                  </a:schemeClr>
                </a:solidFill>
              </a:rPr>
              <a:t>Y/N  I have written every query in 	</a:t>
            </a:r>
            <a:r>
              <a:rPr lang="en-US" sz="2400" dirty="0" err="1" smtClean="0">
                <a:solidFill>
                  <a:schemeClr val="accent6">
                    <a:lumMod val="90000"/>
                    <a:lumOff val="10000"/>
                  </a:schemeClr>
                </a:solidFill>
              </a:rPr>
              <a:t>MongoDB</a:t>
            </a:r>
            <a:r>
              <a:rPr lang="en-US" sz="2400" dirty="0" smtClean="0">
                <a:solidFill>
                  <a:schemeClr val="accent6">
                    <a:lumMod val="90000"/>
                    <a:lumOff val="10000"/>
                  </a:schemeClr>
                </a:solidFill>
              </a:rPr>
              <a:t> I ever needed, and 	was happy</a:t>
            </a:r>
          </a:p>
          <a:p>
            <a:endParaRPr lang="en-US" sz="2400" dirty="0">
              <a:solidFill>
                <a:schemeClr val="accent6">
                  <a:lumMod val="90000"/>
                  <a:lumOff val="10000"/>
                </a:schemeClr>
              </a:solidFill>
            </a:endParaRPr>
          </a:p>
          <a:p>
            <a:r>
              <a:rPr lang="en-US" sz="2400" dirty="0" smtClean="0">
                <a:solidFill>
                  <a:schemeClr val="accent6">
                    <a:lumMod val="90000"/>
                    <a:lumOff val="10000"/>
                  </a:schemeClr>
                </a:solidFill>
              </a:rPr>
              <a:t>Y/N  Puppies scare me</a:t>
            </a:r>
            <a:endParaRPr lang="en-US" sz="2400" dirty="0">
              <a:solidFill>
                <a:schemeClr val="accent6">
                  <a:lumMod val="90000"/>
                  <a:lumOff val="10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009" y="820648"/>
            <a:ext cx="4366323" cy="542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11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81161" y="3780804"/>
            <a:ext cx="3998849" cy="1569660"/>
          </a:xfrm>
          <a:prstGeom prst="rect">
            <a:avLst/>
          </a:prstGeom>
          <a:noFill/>
        </p:spPr>
        <p:txBody>
          <a:bodyPr wrap="square" rtlCol="0">
            <a:spAutoFit/>
          </a:bodyPr>
          <a:lstStyle/>
          <a:p>
            <a:pPr algn="ctr"/>
            <a:r>
              <a:rPr lang="en-US" sz="3200" dirty="0" smtClean="0"/>
              <a:t>What you will </a:t>
            </a:r>
          </a:p>
          <a:p>
            <a:pPr algn="ctr"/>
            <a:r>
              <a:rPr lang="en-US" sz="3200" dirty="0" smtClean="0"/>
              <a:t>leave with in 60 minutes:</a:t>
            </a:r>
            <a:endParaRPr lang="en-US"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058055"/>
            <a:ext cx="4170363" cy="27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a:spLocks noChangeArrowheads="1"/>
          </p:cNvSpPr>
          <p:nvPr/>
        </p:nvSpPr>
        <p:spPr bwMode="auto">
          <a:xfrm>
            <a:off x="537528" y="1295400"/>
            <a:ext cx="7147299" cy="4278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92075" tIns="46038" rIns="92075" bIns="46038">
            <a:spAutoFit/>
          </a:bodyPr>
          <a:lstStyle/>
          <a:p>
            <a:pPr marL="228600" indent="-228600">
              <a:buFont typeface="Arial" pitchFamily="34" charset="0"/>
              <a:buChar char="•"/>
            </a:pPr>
            <a:r>
              <a:rPr lang="en-US" sz="2000" dirty="0" smtClean="0">
                <a:solidFill>
                  <a:schemeClr val="accent1">
                    <a:lumMod val="50000"/>
                  </a:schemeClr>
                </a:solidFill>
              </a:rPr>
              <a:t>Detail </a:t>
            </a:r>
            <a:r>
              <a:rPr lang="en-US" sz="2000" dirty="0">
                <a:solidFill>
                  <a:schemeClr val="accent1">
                    <a:lumMod val="50000"/>
                  </a:schemeClr>
                </a:solidFill>
              </a:rPr>
              <a:t>command processing stages</a:t>
            </a:r>
          </a:p>
          <a:p>
            <a:pPr marL="228600" indent="-228600">
              <a:buFont typeface="Arial" pitchFamily="34" charset="0"/>
              <a:buChar char="•"/>
            </a:pPr>
            <a:r>
              <a:rPr lang="en-US" sz="2000" dirty="0">
                <a:solidFill>
                  <a:schemeClr val="accent1">
                    <a:lumMod val="50000"/>
                  </a:schemeClr>
                </a:solidFill>
              </a:rPr>
              <a:t>Can apply the 5 rules to a Rule Based query optimizer</a:t>
            </a:r>
          </a:p>
          <a:p>
            <a:pPr marL="228600" indent="-228600">
              <a:buFont typeface="Arial" pitchFamily="34" charset="0"/>
              <a:buChar char="•"/>
            </a:pPr>
            <a:endParaRPr lang="en-US" sz="2000" dirty="0">
              <a:solidFill>
                <a:schemeClr val="accent1">
                  <a:lumMod val="50000"/>
                </a:schemeClr>
              </a:solidFill>
            </a:endParaRPr>
          </a:p>
          <a:p>
            <a:pPr marL="228600" indent="-228600">
              <a:buFont typeface="Arial" pitchFamily="34" charset="0"/>
              <a:buChar char="•"/>
            </a:pPr>
            <a:r>
              <a:rPr lang="en-US" sz="2000" dirty="0">
                <a:solidFill>
                  <a:schemeClr val="accent1">
                    <a:lumMod val="50000"/>
                  </a:schemeClr>
                </a:solidFill>
              </a:rPr>
              <a:t>Apply </a:t>
            </a:r>
            <a:r>
              <a:rPr lang="en-US" sz="2000" dirty="0" smtClean="0">
                <a:solidFill>
                  <a:schemeClr val="accent1">
                    <a:lumMod val="50000"/>
                  </a:schemeClr>
                </a:solidFill>
              </a:rPr>
              <a:t>3 </a:t>
            </a:r>
            <a:r>
              <a:rPr lang="en-US" sz="2000" dirty="0">
                <a:solidFill>
                  <a:schemeClr val="accent1">
                    <a:lumMod val="50000"/>
                  </a:schemeClr>
                </a:solidFill>
              </a:rPr>
              <a:t>Index Negation guidelines</a:t>
            </a:r>
          </a:p>
          <a:p>
            <a:pPr marL="228600" indent="-228600">
              <a:buFont typeface="Arial" pitchFamily="34" charset="0"/>
              <a:buChar char="•"/>
            </a:pPr>
            <a:r>
              <a:rPr lang="en-US" sz="2000" dirty="0">
                <a:solidFill>
                  <a:schemeClr val="accent1">
                    <a:lumMod val="50000"/>
                  </a:schemeClr>
                </a:solidFill>
              </a:rPr>
              <a:t>Repair common query design </a:t>
            </a:r>
            <a:r>
              <a:rPr lang="en-US" sz="2000" dirty="0" smtClean="0">
                <a:solidFill>
                  <a:schemeClr val="accent1">
                    <a:lumMod val="50000"/>
                  </a:schemeClr>
                </a:solidFill>
              </a:rPr>
              <a:t>problems-</a:t>
            </a:r>
            <a:endParaRPr lang="en-US" sz="2000" dirty="0" smtClean="0">
              <a:solidFill>
                <a:schemeClr val="accent1">
                  <a:lumMod val="50000"/>
                </a:schemeClr>
              </a:solidFill>
              <a:latin typeface="Arial" pitchFamily="34" charset="0"/>
            </a:endParaRPr>
          </a:p>
          <a:p>
            <a:pPr marL="457200" lvl="1" indent="-228600" defTabSz="114300" eaLnBrk="0" hangingPunct="0">
              <a:buFontTx/>
              <a:buChar char="•"/>
            </a:pPr>
            <a:r>
              <a:rPr lang="en-US" sz="2000" dirty="0" smtClean="0">
                <a:solidFill>
                  <a:schemeClr val="accent1">
                    <a:lumMod val="50000"/>
                  </a:schemeClr>
                </a:solidFill>
                <a:latin typeface="Arial" pitchFamily="34" charset="0"/>
              </a:rPr>
              <a:t>Pseudo </a:t>
            </a:r>
            <a:r>
              <a:rPr lang="en-US" sz="2000" dirty="0" smtClean="0">
                <a:solidFill>
                  <a:schemeClr val="accent1">
                    <a:lumMod val="50000"/>
                  </a:schemeClr>
                </a:solidFill>
                <a:latin typeface="Arial" pitchFamily="34" charset="0"/>
              </a:rPr>
              <a:t>order by clause</a:t>
            </a:r>
          </a:p>
          <a:p>
            <a:pPr marL="457200" lvl="1" indent="-228600" defTabSz="114300" eaLnBrk="0" hangingPunct="0">
              <a:buFontTx/>
              <a:buChar char="•"/>
            </a:pPr>
            <a:r>
              <a:rPr lang="en-US" sz="2000" dirty="0" smtClean="0">
                <a:solidFill>
                  <a:schemeClr val="accent1">
                    <a:lumMod val="50000"/>
                  </a:schemeClr>
                </a:solidFill>
                <a:latin typeface="Arial" pitchFamily="34" charset="0"/>
              </a:rPr>
              <a:t>OR topped queries</a:t>
            </a:r>
          </a:p>
          <a:p>
            <a:pPr marL="457200" lvl="1" indent="-228600" defTabSz="114300" eaLnBrk="0" hangingPunct="0">
              <a:buFontTx/>
              <a:buChar char="•"/>
            </a:pPr>
            <a:r>
              <a:rPr lang="en-US" sz="2000" dirty="0" smtClean="0">
                <a:solidFill>
                  <a:schemeClr val="accent1">
                    <a:lumMod val="50000"/>
                  </a:schemeClr>
                </a:solidFill>
                <a:latin typeface="Arial" pitchFamily="34" charset="0"/>
              </a:rPr>
              <a:t>(And topped queries, non-compound)</a:t>
            </a:r>
          </a:p>
          <a:p>
            <a:pPr marL="228600" defTabSz="114300" eaLnBrk="0" hangingPunct="0"/>
            <a:endParaRPr lang="en-US" sz="2000" dirty="0" smtClean="0">
              <a:solidFill>
                <a:schemeClr val="accent1">
                  <a:lumMod val="50000"/>
                </a:schemeClr>
              </a:solidFill>
              <a:latin typeface="Arial" pitchFamily="34" charset="0"/>
            </a:endParaRPr>
          </a:p>
          <a:p>
            <a:pPr marL="228600" indent="-228600" defTabSz="114300" eaLnBrk="0" hangingPunct="0">
              <a:buFontTx/>
              <a:buChar char="•"/>
            </a:pPr>
            <a:r>
              <a:rPr lang="en-US" sz="2400" dirty="0" smtClean="0">
                <a:solidFill>
                  <a:schemeClr val="accent1">
                    <a:lumMod val="50000"/>
                  </a:schemeClr>
                </a:solidFill>
              </a:rPr>
              <a:t>Drop and analyze query plans</a:t>
            </a:r>
            <a:endParaRPr lang="en-US" sz="2400" dirty="0">
              <a:solidFill>
                <a:schemeClr val="accent1">
                  <a:lumMod val="50000"/>
                </a:schemeClr>
              </a:solidFill>
            </a:endParaRPr>
          </a:p>
          <a:p>
            <a:pPr marL="228600" indent="-228600" defTabSz="114300" eaLnBrk="0" hangingPunct="0">
              <a:buFontTx/>
              <a:buChar char="•"/>
            </a:pPr>
            <a:r>
              <a:rPr lang="en-US" sz="2400" dirty="0" smtClean="0">
                <a:solidFill>
                  <a:schemeClr val="accent1">
                    <a:lumMod val="50000"/>
                  </a:schemeClr>
                </a:solidFill>
              </a:rPr>
              <a:t>Articulate/control FJS, &amp; ESR query processing patterns</a:t>
            </a:r>
          </a:p>
          <a:p>
            <a:pPr marL="228600" lvl="1" defTabSz="114300" eaLnBrk="0" hangingPunct="0"/>
            <a:endParaRPr lang="en-US" sz="2000" dirty="0">
              <a:solidFill>
                <a:schemeClr val="accent1">
                  <a:lumMod val="50000"/>
                </a:schemeClr>
              </a:solidFill>
              <a:latin typeface="Arial" pitchFamily="34" charset="0"/>
            </a:endParaRPr>
          </a:p>
        </p:txBody>
      </p:sp>
    </p:spTree>
    <p:extLst>
      <p:ext uri="{BB962C8B-B14F-4D97-AF65-F5344CB8AC3E}">
        <p14:creationId xmlns:p14="http://schemas.microsoft.com/office/powerpoint/2010/main" val="101392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7200"/>
            <a:ext cx="4671407"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067800" y="457200"/>
            <a:ext cx="2803973" cy="584775"/>
          </a:xfrm>
          <a:prstGeom prst="rect">
            <a:avLst/>
          </a:prstGeom>
          <a:noFill/>
        </p:spPr>
        <p:txBody>
          <a:bodyPr wrap="none" rtlCol="0">
            <a:spAutoFit/>
          </a:bodyPr>
          <a:lstStyle/>
          <a:p>
            <a:r>
              <a:rPr lang="en-US" sz="3200" dirty="0" smtClean="0"/>
              <a:t>Queries 1 &amp; 2:</a:t>
            </a:r>
            <a:endParaRPr lang="en-US" sz="3200" dirty="0"/>
          </a:p>
        </p:txBody>
      </p:sp>
      <p:sp>
        <p:nvSpPr>
          <p:cNvPr id="3" name="TextBox 2"/>
          <p:cNvSpPr txBox="1"/>
          <p:nvPr/>
        </p:nvSpPr>
        <p:spPr>
          <a:xfrm>
            <a:off x="6324600" y="1752600"/>
            <a:ext cx="5181600" cy="1938992"/>
          </a:xfrm>
          <a:prstGeom prst="rect">
            <a:avLst/>
          </a:prstGeom>
          <a:noFill/>
        </p:spPr>
        <p:txBody>
          <a:bodyPr wrap="square" rtlCol="0">
            <a:spAutoFit/>
          </a:bodyPr>
          <a:lstStyle/>
          <a:p>
            <a:r>
              <a:rPr lang="en-US" sz="2400" dirty="0" smtClean="0"/>
              <a:t>SELECT * FROM phonebook</a:t>
            </a:r>
          </a:p>
          <a:p>
            <a:r>
              <a:rPr lang="en-US" sz="2400" dirty="0" smtClean="0"/>
              <a:t>WHERE </a:t>
            </a:r>
            <a:r>
              <a:rPr lang="en-US" sz="2400" dirty="0" err="1" smtClean="0"/>
              <a:t>lastName</a:t>
            </a:r>
            <a:r>
              <a:rPr lang="en-US" sz="2400" dirty="0" smtClean="0"/>
              <a:t> LIKE “?son”;</a:t>
            </a:r>
          </a:p>
          <a:p>
            <a:endParaRPr lang="en-US" sz="2400" dirty="0"/>
          </a:p>
          <a:p>
            <a:r>
              <a:rPr lang="en-US" sz="2400" dirty="0" smtClean="0"/>
              <a:t>SELECT * FROM phonebook</a:t>
            </a:r>
          </a:p>
          <a:p>
            <a:r>
              <a:rPr lang="en-US" sz="2400" dirty="0" smtClean="0"/>
              <a:t>WHERE </a:t>
            </a:r>
            <a:r>
              <a:rPr lang="en-US" sz="2400" dirty="0" err="1" smtClean="0"/>
              <a:t>firstName</a:t>
            </a:r>
            <a:r>
              <a:rPr lang="en-US" sz="2400" dirty="0" smtClean="0"/>
              <a:t> = “Jennifer”;</a:t>
            </a:r>
            <a:endParaRPr lang="en-US" sz="2400" dirty="0"/>
          </a:p>
        </p:txBody>
      </p:sp>
    </p:spTree>
    <p:extLst>
      <p:ext uri="{BB962C8B-B14F-4D97-AF65-F5344CB8AC3E}">
        <p14:creationId xmlns:p14="http://schemas.microsoft.com/office/powerpoint/2010/main" val="327751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457200"/>
            <a:ext cx="1755609" cy="584775"/>
          </a:xfrm>
          <a:prstGeom prst="rect">
            <a:avLst/>
          </a:prstGeom>
          <a:noFill/>
        </p:spPr>
        <p:txBody>
          <a:bodyPr wrap="none" rtlCol="0">
            <a:spAutoFit/>
          </a:bodyPr>
          <a:lstStyle/>
          <a:p>
            <a:r>
              <a:rPr lang="en-US" sz="3200" dirty="0" smtClean="0"/>
              <a:t>Query 3:</a:t>
            </a:r>
            <a:endParaRPr lang="en-US" sz="3200" dirty="0"/>
          </a:p>
        </p:txBody>
      </p:sp>
      <p:sp>
        <p:nvSpPr>
          <p:cNvPr id="4" name="TextBox 3"/>
          <p:cNvSpPr txBox="1"/>
          <p:nvPr/>
        </p:nvSpPr>
        <p:spPr>
          <a:xfrm>
            <a:off x="510988" y="2286000"/>
            <a:ext cx="7620000" cy="1938992"/>
          </a:xfrm>
          <a:prstGeom prst="rect">
            <a:avLst/>
          </a:prstGeom>
          <a:noFill/>
        </p:spPr>
        <p:txBody>
          <a:bodyPr wrap="square" rtlCol="0">
            <a:spAutoFit/>
          </a:bodyPr>
          <a:lstStyle/>
          <a:p>
            <a:r>
              <a:rPr lang="en-US" sz="2400" dirty="0"/>
              <a:t>CREATE TABLE t1 (col1, col_2, .. 80 more columns);</a:t>
            </a:r>
          </a:p>
          <a:p>
            <a:r>
              <a:rPr lang="en-US" sz="2400" dirty="0"/>
              <a:t>CREATE INDEX i1 ON t1 (</a:t>
            </a:r>
            <a:r>
              <a:rPr lang="en-US" sz="2400" dirty="0" err="1"/>
              <a:t>col_gender</a:t>
            </a:r>
            <a:r>
              <a:rPr lang="en-US" sz="2400" dirty="0"/>
              <a:t>);</a:t>
            </a:r>
          </a:p>
          <a:p>
            <a:endParaRPr lang="en-US" sz="2400" dirty="0"/>
          </a:p>
          <a:p>
            <a:r>
              <a:rPr lang="en-US" sz="2400" dirty="0"/>
              <a:t>SELECT * FROM t1 </a:t>
            </a:r>
            <a:endParaRPr lang="en-US" sz="2400" dirty="0" smtClean="0"/>
          </a:p>
          <a:p>
            <a:r>
              <a:rPr lang="en-US" sz="2400" dirty="0" smtClean="0"/>
              <a:t>WHERE </a:t>
            </a:r>
            <a:r>
              <a:rPr lang="en-US" sz="2400" dirty="0" err="1"/>
              <a:t>col_gender</a:t>
            </a:r>
            <a:r>
              <a:rPr lang="en-US" sz="2400" dirty="0"/>
              <a:t> = “F” AND </a:t>
            </a:r>
            <a:r>
              <a:rPr lang="en-US" sz="2400" dirty="0" err="1"/>
              <a:t>col_age</a:t>
            </a:r>
            <a:r>
              <a:rPr lang="en-US" sz="2400" dirty="0"/>
              <a:t> &gt; 50;</a:t>
            </a:r>
          </a:p>
        </p:txBody>
      </p:sp>
    </p:spTree>
    <p:extLst>
      <p:ext uri="{BB962C8B-B14F-4D97-AF65-F5344CB8AC3E}">
        <p14:creationId xmlns:p14="http://schemas.microsoft.com/office/powerpoint/2010/main" val="2345863012"/>
      </p:ext>
    </p:extLst>
  </p:cSld>
  <p:clrMapOvr>
    <a:masterClrMapping/>
  </p:clrMapOvr>
</p:sld>
</file>

<file path=ppt/theme/theme1.xml><?xml version="1.0" encoding="utf-8"?>
<a:theme xmlns:a="http://schemas.openxmlformats.org/drawingml/2006/main" name="Standard Powerpoint Template">
  <a:themeElements>
    <a:clrScheme name="MongoDB 2">
      <a:dk1>
        <a:srgbClr val="000000"/>
      </a:dk1>
      <a:lt1>
        <a:srgbClr val="FFFFFF"/>
      </a:lt1>
      <a:dk2>
        <a:srgbClr val="242423"/>
      </a:dk2>
      <a:lt2>
        <a:srgbClr val="FFFFFF"/>
      </a:lt2>
      <a:accent1>
        <a:srgbClr val="BBD49E"/>
      </a:accent1>
      <a:accent2>
        <a:srgbClr val="9ABF75"/>
      </a:accent2>
      <a:accent3>
        <a:srgbClr val="7AAB4E"/>
      </a:accent3>
      <a:accent4>
        <a:srgbClr val="5B972B"/>
      </a:accent4>
      <a:accent5>
        <a:srgbClr val="416A20"/>
      </a:accent5>
      <a:accent6>
        <a:srgbClr val="294216"/>
      </a:accent6>
      <a:hlink>
        <a:srgbClr val="5B972B"/>
      </a:hlink>
      <a:folHlink>
        <a:srgbClr val="416A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ngodb">
  <a:themeElements>
    <a:clrScheme name="MongoDB 2">
      <a:dk1>
        <a:sysClr val="windowText" lastClr="000000"/>
      </a:dk1>
      <a:lt1>
        <a:sysClr val="window" lastClr="FFFFFF"/>
      </a:lt1>
      <a:dk2>
        <a:srgbClr val="242423"/>
      </a:dk2>
      <a:lt2>
        <a:srgbClr val="FFFFFF"/>
      </a:lt2>
      <a:accent1>
        <a:srgbClr val="BBD49E"/>
      </a:accent1>
      <a:accent2>
        <a:srgbClr val="9ABF75"/>
      </a:accent2>
      <a:accent3>
        <a:srgbClr val="7AAB4E"/>
      </a:accent3>
      <a:accent4>
        <a:srgbClr val="5B972B"/>
      </a:accent4>
      <a:accent5>
        <a:srgbClr val="416A20"/>
      </a:accent5>
      <a:accent6>
        <a:srgbClr val="294216"/>
      </a:accent6>
      <a:hlink>
        <a:srgbClr val="5B972B"/>
      </a:hlink>
      <a:folHlink>
        <a:srgbClr val="416A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3644</TotalTime>
  <Words>3659</Words>
  <Application>Microsoft Office PowerPoint</Application>
  <PresentationFormat>Custom</PresentationFormat>
  <Paragraphs>564</Paragraphs>
  <Slides>50</Slides>
  <Notes>39</Notes>
  <HiddenSlides>0</HiddenSlides>
  <MMClips>0</MMClip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Standard Powerpoint Template</vt:lpstr>
      <vt:lpstr>mongodb</vt:lpstr>
      <vt:lpstr>PowerPoint Presentation</vt:lpstr>
      <vt:lpstr>Daily stand up</vt:lpstr>
      <vt:lpstr>Something I know</vt:lpstr>
      <vt:lpstr>PowerPoint Presentation</vt:lpstr>
      <vt:lpstr>Rules of Engagement </vt:lpstr>
      <vt:lpstr>PowerPoint Presentation</vt:lpstr>
      <vt:lpstr>PowerPoint Presentation</vt:lpstr>
      <vt:lpstr>PowerPoint Presentation</vt:lpstr>
      <vt:lpstr>PowerPoint Presentation</vt:lpstr>
      <vt:lpstr>Negation of an index</vt:lpstr>
      <vt:lpstr>(n) Stage database server back end</vt:lpstr>
      <vt:lpstr>Query Optimizers</vt:lpstr>
      <vt:lpstr>5 Rules to a rule based optimizer</vt:lpstr>
      <vt:lpstr>Query 4: final/larger example using SQL</vt:lpstr>
      <vt:lpstr>Example 4: query</vt:lpstr>
      <vt:lpstr>Query 4: First predicate</vt:lpstr>
      <vt:lpstr>Collection access method: collection scan versus index scan</vt:lpstr>
      <vt:lpstr>Query 4: Join and predicate</vt:lpstr>
      <vt:lpstr>Query 4: Optimal plan</vt:lpstr>
      <vt:lpstr>FJS versus ESR: MongoDB</vt:lpstr>
      <vt:lpstr>PowerPoint Presentation</vt:lpstr>
      <vt:lpstr>Skills/tools we need:</vt:lpstr>
      <vt:lpstr>Sample data set: zips.json</vt:lpstr>
      <vt:lpstr>Query 5: Dumping the query plan</vt:lpstr>
      <vt:lpstr>Query 5: get indexes</vt:lpstr>
      <vt:lpstr>Query 5: attempt 2</vt:lpstr>
      <vt:lpstr>Query 5: attempt 3</vt:lpstr>
      <vt:lpstr>Query 6: (pseudo order by clause)</vt:lpstr>
      <vt:lpstr>Query 6: query plan</vt:lpstr>
      <vt:lpstr>Review the indexes we have so far</vt:lpstr>
      <vt:lpstr>Query 7: OR topped query</vt:lpstr>
      <vt:lpstr>Query 7: solution</vt:lpstr>
      <vt:lpstr>Topics not previously  covered</vt:lpstr>
      <vt:lpstr>Resources:</vt:lpstr>
      <vt:lpstr>Backup Slides</vt:lpstr>
      <vt:lpstr>How to tell which indexes are being used</vt:lpstr>
      <vt:lpstr>How to tell if an index is unique</vt:lpstr>
      <vt:lpstr>Smoke  tests</vt:lpstr>
      <vt:lpstr>Covered queries</vt:lpstr>
      <vt:lpstr>When does the winning plan get evacuated</vt:lpstr>
      <vt:lpstr>Index intersection</vt:lpstr>
      <vt:lpstr>Building indexes</vt:lpstr>
      <vt:lpstr>Capped collections</vt:lpstr>
      <vt:lpstr>Memory limits: 32 MB, 100 MB</vt:lpstr>
      <vt:lpstr>mtools: mplotquery</vt:lpstr>
      <vt:lpstr>PowerPoint Presentation</vt:lpstr>
      <vt:lpstr>Two more examples: Queries 8 and 9</vt:lpstr>
      <vt:lpstr>Query 8: automatic query rewrite</vt:lpstr>
      <vt:lpstr>Query 8: Explain plan</vt:lpstr>
      <vt:lpstr>Query 9: Optimizer hints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default</cp:lastModifiedBy>
  <cp:revision>47</cp:revision>
  <cp:lastPrinted>2016-05-31T16:03:40Z</cp:lastPrinted>
  <dcterms:modified xsi:type="dcterms:W3CDTF">2016-06-09T21:17:09Z</dcterms:modified>
</cp:coreProperties>
</file>